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  <p:sldMasterId id="2147483660" r:id="rId3"/>
    <p:sldMasterId id="2147483684" r:id="rId4"/>
  </p:sldMasterIdLst>
  <p:notesMasterIdLst>
    <p:notesMasterId r:id="rId42"/>
  </p:notesMasterIdLst>
  <p:sldIdLst>
    <p:sldId id="256" r:id="rId5"/>
    <p:sldId id="261" r:id="rId6"/>
    <p:sldId id="340" r:id="rId7"/>
    <p:sldId id="321" r:id="rId8"/>
    <p:sldId id="319" r:id="rId9"/>
    <p:sldId id="325" r:id="rId10"/>
    <p:sldId id="324" r:id="rId11"/>
    <p:sldId id="326" r:id="rId12"/>
    <p:sldId id="328" r:id="rId13"/>
    <p:sldId id="329" r:id="rId14"/>
    <p:sldId id="330" r:id="rId15"/>
    <p:sldId id="331" r:id="rId16"/>
    <p:sldId id="318" r:id="rId17"/>
    <p:sldId id="333" r:id="rId18"/>
    <p:sldId id="334" r:id="rId19"/>
    <p:sldId id="335" r:id="rId20"/>
    <p:sldId id="336" r:id="rId21"/>
    <p:sldId id="337" r:id="rId22"/>
    <p:sldId id="273" r:id="rId23"/>
    <p:sldId id="274" r:id="rId24"/>
    <p:sldId id="275" r:id="rId25"/>
    <p:sldId id="276" r:id="rId26"/>
    <p:sldId id="277" r:id="rId27"/>
    <p:sldId id="314" r:id="rId28"/>
    <p:sldId id="284" r:id="rId29"/>
    <p:sldId id="285" r:id="rId30"/>
    <p:sldId id="342" r:id="rId31"/>
    <p:sldId id="343" r:id="rId32"/>
    <p:sldId id="332" r:id="rId33"/>
    <p:sldId id="338" r:id="rId34"/>
    <p:sldId id="278" r:id="rId35"/>
    <p:sldId id="279" r:id="rId36"/>
    <p:sldId id="280" r:id="rId37"/>
    <p:sldId id="281" r:id="rId38"/>
    <p:sldId id="282" r:id="rId39"/>
    <p:sldId id="341" r:id="rId40"/>
    <p:sldId id="260" r:id="rId41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8D7F-230E-4201-961B-141FEDDDD446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89EA-6B40-4194-A54D-D05B7F9ED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05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6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34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70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7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0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24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5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14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58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18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sj_parcer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67" y="1108076"/>
            <a:ext cx="7285567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5367" y="4789489"/>
            <a:ext cx="8434917" cy="15271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pt-BR" noProof="0" smtClean="0"/>
              <a:t>Click to enter presenter name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5367" y="3475038"/>
            <a:ext cx="8434917" cy="397545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pt-BR" noProof="0" smtClean="0"/>
              <a:t>Click to insert presentation title</a:t>
            </a:r>
          </a:p>
        </p:txBody>
      </p:sp>
      <p:sp>
        <p:nvSpPr>
          <p:cNvPr id="5" name="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675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711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626048"/>
            <a:ext cx="10515600" cy="1936428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31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524001"/>
            <a:ext cx="5080000" cy="47990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080000" cy="47990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11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1293144"/>
            <a:ext cx="10515600" cy="39754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16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66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3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854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982747"/>
            <a:ext cx="3932767" cy="1074653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73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982747"/>
            <a:ext cx="3932767" cy="1074653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6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338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349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49784" y="825501"/>
            <a:ext cx="490520" cy="54975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0552" y="825501"/>
            <a:ext cx="8056033" cy="54975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5" name="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561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16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86C3427-A23C-B14A-BDAD-F054671DF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6/24/2019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0182765-2544-4448-9BA5-814F8ECBD6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5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0551" y="825500"/>
            <a:ext cx="11010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BR" smtClean="0"/>
              <a:t>Click to edit title style</a:t>
            </a:r>
          </a:p>
        </p:txBody>
      </p:sp>
      <p:sp>
        <p:nvSpPr>
          <p:cNvPr id="1027" name="SlideMaster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1"/>
            <a:ext cx="1036320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310277" name="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520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310278" name="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38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Wingdings" panose="05000000000000000000" pitchFamily="2" charset="2"/>
        <a:buChar char="n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Char char="-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Char char="-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16" y="1842449"/>
            <a:ext cx="10085696" cy="43263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</a:pPr>
            <a:r>
              <a:rPr lang="pt-BR" altLang="pt-BR" sz="2000" b="1" u="sng" dirty="0"/>
              <a:t>Objetivo de Investimento: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 </a:t>
            </a:r>
            <a:r>
              <a:rPr lang="pt-BR" altLang="pt-BR" sz="2000" dirty="0"/>
              <a:t>Meta estabelecida pelo gestor/dirigente para o retorno de seus investimentos, tendo em vista o nível de risco que se pretende assumir.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/>
              <a:t> Esta meta deve ter coerência com as necessidades do instituto de cumprir seus compromissos atuariais e de cobertura das despesas administrativas.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altLang="pt-BR" sz="2000" dirty="0"/>
          </a:p>
          <a:p>
            <a:pPr marL="0" indent="0" algn="just">
              <a:lnSpc>
                <a:spcPct val="80000"/>
              </a:lnSpc>
            </a:pPr>
            <a:r>
              <a:rPr lang="pt-BR" altLang="pt-BR" sz="2000" b="1" u="sng" dirty="0"/>
              <a:t>Política de Investimento: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/>
              <a:t> </a:t>
            </a:r>
            <a:r>
              <a:rPr lang="pt-BR" altLang="pt-BR" sz="2000" dirty="0"/>
              <a:t>Caminho utilizado pelo gestor para atingir seu “objetivo de investimento”, considerando os limites normativos e estratégicos do instituto.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/>
              <a:t> As principais etapas são: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sz="2000" dirty="0"/>
              <a:t> Diretrizes de investimentos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sz="2000" dirty="0"/>
              <a:t> Limites de alocação 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sz="2000" dirty="0"/>
              <a:t> Processo de gestão, dentre outros</a:t>
            </a:r>
          </a:p>
          <a:p>
            <a:pPr marL="457200" lvl="1" indent="0" algn="just">
              <a:lnSpc>
                <a:spcPct val="80000"/>
              </a:lnSpc>
            </a:pPr>
            <a:endParaRPr lang="pt-BR" altLang="pt-BR" sz="2000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70829" y="10616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POLÍTICA DE INVESTIMENTOS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74" y="1712796"/>
            <a:ext cx="10711219" cy="4728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Montagem de um cenário macroeconômico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Estratégia de alocação, levando em consideração o cenário macroeconômico e os compromissos atuariais;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Observação dos limites da Resolução CMN 3.922/10</a:t>
            </a:r>
          </a:p>
          <a:p>
            <a:pPr marL="914400" lvl="2" indent="0" algn="just">
              <a:lnSpc>
                <a:spcPct val="80000"/>
              </a:lnSpc>
            </a:pPr>
            <a:r>
              <a:rPr lang="pt-BR" altLang="pt-BR" dirty="0" smtClean="0"/>
              <a:t> Limites por segmento</a:t>
            </a:r>
          </a:p>
          <a:p>
            <a:pPr marL="914400" lvl="2" indent="0" algn="just">
              <a:lnSpc>
                <a:spcPct val="80000"/>
              </a:lnSpc>
            </a:pPr>
            <a:r>
              <a:rPr lang="pt-BR" altLang="pt-BR" dirty="0" smtClean="0"/>
              <a:t> Limites por fundos de investimentos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Política de gestão de Riscos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Risco de Mercado, Risco de Crédito, Risco Operacional, Risco de Liquidez, Risco Legal.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Modelo de gestão a ser utilizado: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Gestão Própria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Gestão Terceirizada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Gestão Mista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Processo de seleção dos gestores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Credibilidade da Instituição junto ao mercado financeiro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Qualidade, preparação e experiência dos profissionais 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Performance comprovada no médio longo prazo (Risco e Retorno)</a:t>
            </a:r>
          </a:p>
          <a:p>
            <a:pPr marL="457200" lvl="1" indent="0" algn="just">
              <a:lnSpc>
                <a:spcPct val="80000"/>
              </a:lnSpc>
            </a:pPr>
            <a:r>
              <a:rPr lang="pt-BR" altLang="pt-BR" dirty="0" smtClean="0"/>
              <a:t> Experiência no mercado de investidores institucionais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70829" y="10616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POLÍTICA DE INVESTIMENTOS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9409" y="1029493"/>
            <a:ext cx="9253182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 algn="just"/>
            <a:r>
              <a:rPr lang="pt-BR" altLang="pt-BR" sz="2400" dirty="0" smtClean="0"/>
              <a:t> O cenário macroeconômico que será utilizado como base na alocação de recursos dos RPPS, pode ser construído a partir de cenários macroeconômicos obtidos junto às instituições financeiras, às consultorias e através dos relatórios FOCUS, do Banco Central, que é publicado semanalmente .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71771"/>
              </p:ext>
            </p:extLst>
          </p:nvPr>
        </p:nvGraphicFramePr>
        <p:xfrm>
          <a:off x="1469409" y="2863099"/>
          <a:ext cx="9253182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6591"/>
                <a:gridCol w="4626591"/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PREVISÃO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Produto Interno Bruto (PIB)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Inflação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4,00%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Taxa básica de juros (Selic)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6,50%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Dólar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R$ 3,90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Balança comercial (saldo)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US$ 50,50 bilhões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Investimento estrangeiro direto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US$ 82,65 bilhões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15232"/>
              </p:ext>
            </p:extLst>
          </p:nvPr>
        </p:nvGraphicFramePr>
        <p:xfrm>
          <a:off x="1469409" y="5554639"/>
          <a:ext cx="9253182" cy="641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1636"/>
                <a:gridCol w="1851546"/>
              </a:tblGrid>
              <a:tr h="641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Índice de Referência (IPCA/INPC + 6% aa) – Expectativa 2019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10,24% ao ano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61" y="1354018"/>
            <a:ext cx="7451678" cy="3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618" y="1541426"/>
            <a:ext cx="7451678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/>
          <a:p>
            <a:pPr marL="0" indent="0"/>
            <a:r>
              <a:rPr lang="pt-BR" altLang="pt-BR" dirty="0" smtClean="0"/>
              <a:t> Risco de Crédito:</a:t>
            </a:r>
          </a:p>
          <a:p>
            <a:pPr marL="457200" lvl="1" indent="0"/>
            <a:r>
              <a:rPr lang="pt-BR" altLang="pt-BR" dirty="0" smtClean="0"/>
              <a:t> Estipular os limites de risco de crédito para o RPPS, através dos ratings emitidos por agências classificadoras de risco em funcionamento no país. </a:t>
            </a:r>
            <a:r>
              <a:rPr lang="pt-BR" altLang="pt-BR" dirty="0" err="1" smtClean="0"/>
              <a:t>Ex</a:t>
            </a:r>
            <a:r>
              <a:rPr lang="pt-BR" altLang="pt-BR" dirty="0" smtClean="0"/>
              <a:t>:</a:t>
            </a:r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0" indent="0"/>
            <a:r>
              <a:rPr lang="pt-BR" altLang="pt-BR" dirty="0" smtClean="0"/>
              <a:t> Risco de Mercado:</a:t>
            </a:r>
          </a:p>
          <a:p>
            <a:pPr marL="457200" lvl="1" indent="0"/>
            <a:r>
              <a:rPr lang="pt-BR" altLang="pt-BR" dirty="0" smtClean="0"/>
              <a:t> Renda Fixa: </a:t>
            </a:r>
            <a:r>
              <a:rPr lang="pt-BR" altLang="pt-BR" dirty="0" err="1" smtClean="0"/>
              <a:t>Value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at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Risk</a:t>
            </a:r>
            <a:r>
              <a:rPr lang="pt-BR" altLang="pt-BR" dirty="0" smtClean="0"/>
              <a:t> (</a:t>
            </a:r>
            <a:r>
              <a:rPr lang="pt-BR" altLang="pt-BR" dirty="0" err="1" smtClean="0"/>
              <a:t>VaR</a:t>
            </a:r>
            <a:r>
              <a:rPr lang="pt-BR" altLang="pt-BR" dirty="0" smtClean="0"/>
              <a:t>) e Stress Test.</a:t>
            </a:r>
          </a:p>
          <a:p>
            <a:pPr marL="457200" lvl="1" indent="0"/>
            <a:r>
              <a:rPr lang="pt-BR" altLang="pt-BR" dirty="0" smtClean="0"/>
              <a:t> Renda Variável: </a:t>
            </a:r>
            <a:r>
              <a:rPr lang="pt-BR" altLang="pt-BR" dirty="0" err="1" smtClean="0"/>
              <a:t>Value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at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Risk</a:t>
            </a:r>
            <a:r>
              <a:rPr lang="pt-BR" altLang="pt-BR" dirty="0" smtClean="0"/>
              <a:t> (</a:t>
            </a:r>
            <a:r>
              <a:rPr lang="pt-BR" altLang="pt-BR" dirty="0" err="1" smtClean="0"/>
              <a:t>VaR</a:t>
            </a:r>
            <a:r>
              <a:rPr lang="pt-BR" altLang="pt-BR" dirty="0" smtClean="0"/>
              <a:t>) e </a:t>
            </a:r>
            <a:r>
              <a:rPr lang="pt-BR" altLang="pt-BR" dirty="0" err="1" smtClean="0"/>
              <a:t>Tracking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Error</a:t>
            </a:r>
            <a:endParaRPr lang="pt-BR" altLang="pt-BR" dirty="0" smtClean="0"/>
          </a:p>
          <a:p>
            <a:pPr marL="457200" lvl="1" indent="0" algn="just">
              <a:buNone/>
            </a:pPr>
            <a:endParaRPr lang="pt-BR" altLang="pt-BR" sz="1900" dirty="0">
              <a:solidFill>
                <a:schemeClr val="tx2"/>
              </a:solidFill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6" y="2759075"/>
            <a:ext cx="37385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564834"/>
            <a:ext cx="32893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76589" y="9684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Gestão de Riscos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0" indent="0"/>
            <a:r>
              <a:rPr lang="pt-BR" altLang="pt-BR" dirty="0" smtClean="0"/>
              <a:t> Apresentar os critérios que serão utilizados na seleção dos gestores:</a:t>
            </a:r>
          </a:p>
          <a:p>
            <a:pPr marL="457200" lvl="1" indent="0">
              <a:buNone/>
            </a:pPr>
            <a:endParaRPr lang="pt-BR" altLang="pt-BR" dirty="0" smtClean="0"/>
          </a:p>
          <a:p>
            <a:pPr marL="457200" lvl="1" indent="0"/>
            <a:r>
              <a:rPr lang="pt-BR" altLang="pt-BR" dirty="0" smtClean="0"/>
              <a:t> Critérios Qualitativos</a:t>
            </a:r>
          </a:p>
          <a:p>
            <a:pPr marL="914400" lvl="2" indent="0"/>
            <a:r>
              <a:rPr lang="pt-BR" altLang="pt-BR" dirty="0" smtClean="0"/>
              <a:t> Credibilidade da Instituição junto ao mercado financeiro</a:t>
            </a:r>
          </a:p>
          <a:p>
            <a:pPr marL="914400" lvl="2" indent="0"/>
            <a:r>
              <a:rPr lang="pt-BR" altLang="pt-BR" dirty="0" smtClean="0"/>
              <a:t> Solidez da Instituição</a:t>
            </a:r>
          </a:p>
          <a:p>
            <a:pPr marL="914400" lvl="2" indent="0"/>
            <a:r>
              <a:rPr lang="pt-BR" altLang="pt-BR" dirty="0" smtClean="0"/>
              <a:t> Experiência na gestão de recursos de clientes institucionais</a:t>
            </a:r>
          </a:p>
          <a:p>
            <a:pPr marL="914400" lvl="2" indent="0"/>
            <a:r>
              <a:rPr lang="pt-BR" altLang="pt-BR" dirty="0" smtClean="0"/>
              <a:t> Qualidade da equipe e </a:t>
            </a:r>
            <a:r>
              <a:rPr lang="pt-BR" altLang="pt-BR" i="1" dirty="0" err="1" smtClean="0"/>
              <a:t>turnover</a:t>
            </a:r>
            <a:endParaRPr lang="pt-BR" altLang="pt-BR" i="1" dirty="0" smtClean="0"/>
          </a:p>
          <a:p>
            <a:pPr marL="914400" lvl="2" indent="0"/>
            <a:r>
              <a:rPr lang="pt-BR" altLang="pt-BR" dirty="0" smtClean="0"/>
              <a:t> Qualidade do atendimento na área de relacionamento </a:t>
            </a:r>
          </a:p>
          <a:p>
            <a:pPr marL="457200" lvl="1" indent="0"/>
            <a:endParaRPr lang="pt-BR" altLang="pt-BR" dirty="0" smtClean="0"/>
          </a:p>
          <a:p>
            <a:pPr marL="457200" lvl="1" indent="0"/>
            <a:r>
              <a:rPr lang="pt-BR" altLang="pt-BR" dirty="0" smtClean="0"/>
              <a:t> Critérios Quantitativos:</a:t>
            </a:r>
          </a:p>
          <a:p>
            <a:pPr marL="914400" lvl="2" indent="0"/>
            <a:r>
              <a:rPr lang="pt-BR" altLang="pt-BR" dirty="0" smtClean="0"/>
              <a:t> Performance (risco/retorno) dos produtos enquadrados na legislação vigente</a:t>
            </a:r>
          </a:p>
          <a:p>
            <a:pPr marL="914400" lvl="2" indent="0"/>
            <a:r>
              <a:rPr lang="pt-BR" altLang="pt-BR" dirty="0" smtClean="0"/>
              <a:t> Performance do gestor nos momentos de crise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49294" y="11445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Processo de Seleção de Gestores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53476" name="Picture 4" descr="SPX apres Hedge fun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2476" y="2239963"/>
            <a:ext cx="83216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3479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2247023" y="937420"/>
            <a:ext cx="7872579" cy="828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3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pt-BR" sz="24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Debate Renda Fixa x Renda Variável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2187576" y="1595700"/>
            <a:ext cx="815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rgbClr val="006600"/>
                </a:solidFill>
              </a:rPr>
              <a:t>Os investidores têm sido seguidores do culto às ações</a:t>
            </a:r>
          </a:p>
        </p:txBody>
      </p:sp>
    </p:spTree>
    <p:extLst>
      <p:ext uri="{BB962C8B-B14F-4D97-AF65-F5344CB8AC3E}">
        <p14:creationId xmlns:p14="http://schemas.microsoft.com/office/powerpoint/2010/main" val="33417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962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023582" y="1766095"/>
            <a:ext cx="9935571" cy="4862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400" b="1" dirty="0"/>
              <a:t> Visão tradicional de alocação de ativos: concentração em renda fixa.</a:t>
            </a:r>
          </a:p>
          <a:p>
            <a:pPr algn="just">
              <a:lnSpc>
                <a:spcPct val="50000"/>
              </a:lnSpc>
              <a:buFont typeface="Wingdings" panose="05000000000000000000" pitchFamily="2" charset="2"/>
              <a:buNone/>
            </a:pPr>
            <a:endParaRPr lang="pt-BR" altLang="pt-BR" sz="2400" b="1" dirty="0"/>
          </a:p>
          <a:p>
            <a:pPr algn="just">
              <a:lnSpc>
                <a:spcPct val="90000"/>
              </a:lnSpc>
            </a:pPr>
            <a:r>
              <a:rPr lang="pt-BR" altLang="pt-BR" sz="2400" b="1" dirty="0" smtClean="0"/>
              <a:t>Consequência: </a:t>
            </a:r>
            <a:r>
              <a:rPr lang="pt-BR" altLang="pt-BR" sz="2400" b="1" dirty="0"/>
              <a:t>modelo fortemente baseado na obtenção de retornos dependentes de um único ativo.</a:t>
            </a:r>
          </a:p>
          <a:p>
            <a:pPr algn="just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pt-BR" altLang="pt-BR" sz="2400" b="1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pt-BR" altLang="pt-BR" sz="2400" b="1" dirty="0"/>
              <a:t>Este modelo apresenta </a:t>
            </a:r>
            <a:r>
              <a:rPr lang="pt-BR" altLang="pt-BR" sz="2400" b="1" u="sng" dirty="0"/>
              <a:t>alto risco</a:t>
            </a:r>
            <a:r>
              <a:rPr lang="pt-BR" altLang="pt-BR" sz="2400" b="1" dirty="0"/>
              <a:t> para investidores de longo prazo:</a:t>
            </a:r>
          </a:p>
          <a:p>
            <a:pPr algn="just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pt-BR" altLang="pt-BR" sz="2400" b="1" dirty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b="1" dirty="0"/>
              <a:t> </a:t>
            </a:r>
            <a:r>
              <a:rPr lang="pt-BR" altLang="pt-BR" sz="2400" b="1" dirty="0">
                <a:solidFill>
                  <a:schemeClr val="hlink"/>
                </a:solidFill>
              </a:rPr>
              <a:t>boas decisões de alocação geram superávits significativos; más decisões geram déficits significativos. 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b="1" dirty="0">
                <a:solidFill>
                  <a:schemeClr val="hlink"/>
                </a:solidFill>
              </a:rPr>
              <a:t> dependência crônica dos movimentos e humores do mercado financeiro.</a:t>
            </a:r>
            <a:r>
              <a:rPr lang="pt-BR" altLang="pt-BR" sz="2400" b="1" dirty="0"/>
              <a:t> 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2247023" y="937420"/>
            <a:ext cx="7872579" cy="828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3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pt-BR" sz="2400" b="1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Debate Renda Fixa x Renda Variável</a:t>
            </a:r>
          </a:p>
        </p:txBody>
      </p:sp>
    </p:spTree>
    <p:extLst>
      <p:ext uri="{BB962C8B-B14F-4D97-AF65-F5344CB8AC3E}">
        <p14:creationId xmlns:p14="http://schemas.microsoft.com/office/powerpoint/2010/main" val="35190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9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9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9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9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9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552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323832" y="1949925"/>
            <a:ext cx="9867331" cy="4799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altLang="pt-BR" sz="2400" b="1" dirty="0"/>
              <a:t> Concentração de alocação em renda fixa.</a:t>
            </a:r>
          </a:p>
          <a:p>
            <a:pPr algn="just">
              <a:lnSpc>
                <a:spcPct val="40000"/>
              </a:lnSpc>
              <a:buFont typeface="Wingdings" panose="05000000000000000000" pitchFamily="2" charset="2"/>
              <a:buNone/>
            </a:pPr>
            <a:endParaRPr lang="pt-BR" altLang="pt-BR" sz="2400" b="1" dirty="0"/>
          </a:p>
          <a:p>
            <a:pPr algn="just"/>
            <a:r>
              <a:rPr lang="pt-BR" altLang="pt-BR" sz="2400" b="1" dirty="0"/>
              <a:t>Correção recente em favor de maiores alocações em  renda variável.</a:t>
            </a:r>
          </a:p>
          <a:p>
            <a:pPr algn="just">
              <a:lnSpc>
                <a:spcPct val="40000"/>
              </a:lnSpc>
              <a:buFont typeface="Wingdings" panose="05000000000000000000" pitchFamily="2" charset="2"/>
              <a:buNone/>
            </a:pPr>
            <a:endParaRPr lang="pt-BR" altLang="pt-BR" sz="2400" b="1" dirty="0"/>
          </a:p>
          <a:p>
            <a:pPr algn="just"/>
            <a:r>
              <a:rPr lang="pt-BR" altLang="pt-BR" sz="2400" b="1" dirty="0"/>
              <a:t>Ações e outras classes de ativos devem fazer parte de uma alocação diversificada.</a:t>
            </a:r>
          </a:p>
          <a:p>
            <a:pPr algn="just">
              <a:lnSpc>
                <a:spcPct val="40000"/>
              </a:lnSpc>
              <a:buFont typeface="Wingdings" panose="05000000000000000000" pitchFamily="2" charset="2"/>
              <a:buNone/>
            </a:pPr>
            <a:r>
              <a:rPr lang="pt-BR" altLang="pt-BR" sz="2400" b="1" dirty="0"/>
              <a:t> </a:t>
            </a:r>
          </a:p>
          <a:p>
            <a:pPr algn="just"/>
            <a:r>
              <a:rPr lang="pt-BR" altLang="pt-BR" sz="2400" b="1" dirty="0"/>
              <a:t>A ausência destes ativos acarreta em risco de erosão do poder de compra, sem a possibilidade de recomposição através de retornos obtidos pela gestão eficiente (renúncia injustificada de rentabilidade). </a:t>
            </a:r>
          </a:p>
        </p:txBody>
      </p:sp>
      <p:sp>
        <p:nvSpPr>
          <p:cNvPr id="2155527" name="Text Box 7"/>
          <p:cNvSpPr txBox="1">
            <a:spLocks noChangeArrowheads="1"/>
          </p:cNvSpPr>
          <p:nvPr/>
        </p:nvSpPr>
        <p:spPr bwMode="auto">
          <a:xfrm>
            <a:off x="1544472" y="1189239"/>
            <a:ext cx="9103055" cy="43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anchor="b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3000"/>
              </a:lnSpc>
              <a:spcBef>
                <a:spcPts val="175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pt-BR" sz="2400" dirty="0">
                <a:solidFill>
                  <a:srgbClr val="006600"/>
                </a:solidFill>
              </a:rPr>
              <a:t>Debate Renda Fixa x Renda Variável - Conclusões</a:t>
            </a:r>
          </a:p>
        </p:txBody>
      </p:sp>
    </p:spTree>
    <p:extLst>
      <p:ext uri="{BB962C8B-B14F-4D97-AF65-F5344CB8AC3E}">
        <p14:creationId xmlns:p14="http://schemas.microsoft.com/office/powerpoint/2010/main" val="19591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5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5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-955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4321" y="1794579"/>
            <a:ext cx="9664057" cy="3739699"/>
            <a:chOff x="4570726" y="1398991"/>
            <a:chExt cx="4788057" cy="2560290"/>
          </a:xfrm>
        </p:grpSpPr>
        <p:sp>
          <p:nvSpPr>
            <p:cNvPr id="7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15361" y="2310212"/>
            <a:ext cx="7668091" cy="276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PRIVILEGIA A RENTABILIDADE</a:t>
            </a: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RISCO TENDE A SER DE BAIXO A MÉDIO</a:t>
            </a: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BOM DE LIQUIDEZ</a:t>
            </a:r>
            <a:endParaRPr lang="pt-BR" altLang="pt-BR" sz="2667" dirty="0">
              <a:solidFill>
                <a:prstClr val="black"/>
              </a:solidFill>
            </a:endParaRPr>
          </a:p>
          <a:p>
            <a:pPr defTabSz="609585"/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81945" y="943661"/>
            <a:ext cx="1092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3600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INVESTIMENTOS RENDA FIXA</a:t>
            </a:r>
          </a:p>
        </p:txBody>
      </p:sp>
    </p:spTree>
    <p:extLst>
      <p:ext uri="{BB962C8B-B14F-4D97-AF65-F5344CB8AC3E}">
        <p14:creationId xmlns:p14="http://schemas.microsoft.com/office/powerpoint/2010/main" val="954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31596" y="1967369"/>
            <a:ext cx="9382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 smtClean="0">
                <a:solidFill>
                  <a:srgbClr val="006600"/>
                </a:solidFill>
              </a:rPr>
              <a:t>POLÍTICA DE INVESTIMENTOS</a:t>
            </a:r>
          </a:p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 smtClean="0">
                <a:solidFill>
                  <a:srgbClr val="006600"/>
                </a:solidFill>
              </a:rPr>
              <a:t>FORMALIZAÇÃO &amp; CUMPRIMENTO</a:t>
            </a:r>
            <a:endParaRPr lang="pt-BR" altLang="pt-BR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4321" y="1794579"/>
            <a:ext cx="9664057" cy="3739699"/>
            <a:chOff x="4570726" y="1398991"/>
            <a:chExt cx="4788057" cy="2560290"/>
          </a:xfrm>
        </p:grpSpPr>
        <p:sp>
          <p:nvSpPr>
            <p:cNvPr id="7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15361" y="2310212"/>
            <a:ext cx="7668091" cy="276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RISCO ALTO</a:t>
            </a: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RENTABILIDADE TENDE A SER MÉDIA A ALTA</a:t>
            </a:r>
          </a:p>
          <a:p>
            <a:pPr algn="just" defTabSz="609585">
              <a:spcBef>
                <a:spcPct val="20000"/>
              </a:spcBef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BOM A RUIM DE LIQUIDEZ</a:t>
            </a:r>
            <a:endParaRPr lang="pt-BR" altLang="pt-BR" sz="2667" dirty="0">
              <a:solidFill>
                <a:prstClr val="black"/>
              </a:solidFill>
            </a:endParaRPr>
          </a:p>
          <a:p>
            <a:pPr defTabSz="609585"/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81945" y="956134"/>
            <a:ext cx="109288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267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INVESTIMENTOS RENDA VARIÁVEL</a:t>
            </a:r>
          </a:p>
        </p:txBody>
      </p:sp>
    </p:spTree>
    <p:extLst>
      <p:ext uri="{BB962C8B-B14F-4D97-AF65-F5344CB8AC3E}">
        <p14:creationId xmlns:p14="http://schemas.microsoft.com/office/powerpoint/2010/main" val="38940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-955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4321" y="1794579"/>
            <a:ext cx="9664057" cy="3739699"/>
            <a:chOff x="4570726" y="1398991"/>
            <a:chExt cx="4788057" cy="2560290"/>
          </a:xfrm>
        </p:grpSpPr>
        <p:sp>
          <p:nvSpPr>
            <p:cNvPr id="7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15361" y="2310212"/>
            <a:ext cx="7668091" cy="304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PRIVILEGIA A SEGURANÇA</a:t>
            </a: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RENTABILIDADE TENDE A SER BAIXA A MÉDIA</a:t>
            </a:r>
          </a:p>
          <a:p>
            <a:pPr algn="just" defTabSz="609585">
              <a:spcBef>
                <a:spcPct val="20000"/>
              </a:spcBef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RUIM DE LIQUIDEZ</a:t>
            </a:r>
            <a:endParaRPr lang="pt-BR" altLang="pt-BR" sz="2667" dirty="0">
              <a:solidFill>
                <a:prstClr val="black"/>
              </a:solidFill>
            </a:endParaRPr>
          </a:p>
          <a:p>
            <a:pPr algn="ctr" defTabSz="609585"/>
            <a:endParaRPr lang="pt-BR" altLang="pt-BR" sz="1867" dirty="0">
              <a:solidFill>
                <a:prstClr val="black"/>
              </a:solidFill>
            </a:endParaRPr>
          </a:p>
          <a:p>
            <a:pPr defTabSz="609585"/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81945" y="868962"/>
            <a:ext cx="109288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267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INVESTIMENTOS IMOBILIÁRIOS</a:t>
            </a:r>
          </a:p>
        </p:txBody>
      </p:sp>
    </p:spTree>
    <p:extLst>
      <p:ext uri="{BB962C8B-B14F-4D97-AF65-F5344CB8AC3E}">
        <p14:creationId xmlns:p14="http://schemas.microsoft.com/office/powerpoint/2010/main" val="2675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-955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4321" y="1794579"/>
            <a:ext cx="9664057" cy="3739699"/>
            <a:chOff x="4570726" y="1398991"/>
            <a:chExt cx="4788057" cy="2560290"/>
          </a:xfrm>
        </p:grpSpPr>
        <p:sp>
          <p:nvSpPr>
            <p:cNvPr id="7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15361" y="2310212"/>
            <a:ext cx="7668091" cy="304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FUNDOS CONSTITUÍDOS NO BRASIL</a:t>
            </a: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ATIVOS NO EXTERIOR (RENDA FIXA </a:t>
            </a:r>
            <a:r>
              <a:rPr lang="pt-BR" altLang="pt-BR" sz="2667" b="1" dirty="0" smtClean="0">
                <a:solidFill>
                  <a:prstClr val="black"/>
                </a:solidFill>
              </a:rPr>
              <a:t>E </a:t>
            </a:r>
            <a:r>
              <a:rPr lang="pt-BR" altLang="pt-BR" sz="2667" b="1" dirty="0">
                <a:solidFill>
                  <a:prstClr val="black"/>
                </a:solidFill>
              </a:rPr>
              <a:t>VARIÁVEL)</a:t>
            </a:r>
          </a:p>
          <a:p>
            <a:pPr algn="just" defTabSz="609585">
              <a:spcBef>
                <a:spcPct val="20000"/>
              </a:spcBef>
            </a:pPr>
            <a:endParaRPr lang="pt-BR" altLang="pt-BR" sz="2667" b="1" dirty="0">
              <a:solidFill>
                <a:prstClr val="black"/>
              </a:solidFill>
            </a:endParaRPr>
          </a:p>
          <a:p>
            <a:pPr marL="457189" indent="-457189" algn="just" defTabSz="60958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667" b="1" dirty="0">
                <a:solidFill>
                  <a:prstClr val="black"/>
                </a:solidFill>
              </a:rPr>
              <a:t>RISCO DE CÂMBIO</a:t>
            </a:r>
            <a:endParaRPr lang="pt-BR" altLang="pt-BR" sz="2667" dirty="0">
              <a:solidFill>
                <a:prstClr val="black"/>
              </a:solidFill>
            </a:endParaRPr>
          </a:p>
          <a:p>
            <a:pPr algn="ctr" defTabSz="609585"/>
            <a:endParaRPr lang="pt-BR" altLang="pt-BR" sz="1867" dirty="0">
              <a:solidFill>
                <a:prstClr val="black"/>
              </a:solidFill>
            </a:endParaRPr>
          </a:p>
          <a:p>
            <a:pPr defTabSz="609585"/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81945" y="907051"/>
            <a:ext cx="109288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267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INVESTIMENTOS EXTERIOR</a:t>
            </a:r>
          </a:p>
        </p:txBody>
      </p:sp>
    </p:spTree>
    <p:extLst>
      <p:ext uri="{BB962C8B-B14F-4D97-AF65-F5344CB8AC3E}">
        <p14:creationId xmlns:p14="http://schemas.microsoft.com/office/powerpoint/2010/main" val="3183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9736" y="2418476"/>
            <a:ext cx="2378976" cy="1148333"/>
            <a:chOff x="4570726" y="1295575"/>
            <a:chExt cx="4836366" cy="2566828"/>
          </a:xfrm>
        </p:grpSpPr>
        <p:sp>
          <p:nvSpPr>
            <p:cNvPr id="7" name="Rectangle 6"/>
            <p:cNvSpPr/>
            <p:nvPr/>
          </p:nvSpPr>
          <p:spPr>
            <a:xfrm>
              <a:off x="4619035" y="1295575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02112"/>
              <a:ext cx="67916" cy="2560291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80300" y="1101013"/>
            <a:ext cx="1219200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267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INVESTIMENTOS NO EXTERIOR</a:t>
            </a:r>
          </a:p>
        </p:txBody>
      </p:sp>
      <p:grpSp>
        <p:nvGrpSpPr>
          <p:cNvPr id="17" name="Group 9"/>
          <p:cNvGrpSpPr/>
          <p:nvPr/>
        </p:nvGrpSpPr>
        <p:grpSpPr>
          <a:xfrm>
            <a:off x="5998726" y="2424604"/>
            <a:ext cx="2393551" cy="1142205"/>
            <a:chOff x="4570726" y="1398991"/>
            <a:chExt cx="4788057" cy="2560290"/>
          </a:xfrm>
        </p:grpSpPr>
        <p:sp>
          <p:nvSpPr>
            <p:cNvPr id="18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3281465" y="2424604"/>
            <a:ext cx="2450728" cy="1142205"/>
            <a:chOff x="4570726" y="1398991"/>
            <a:chExt cx="4788057" cy="2560290"/>
          </a:xfrm>
        </p:grpSpPr>
        <p:sp>
          <p:nvSpPr>
            <p:cNvPr id="21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16006" y="2435311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VALOR DA APLICAÇÃO </a:t>
            </a:r>
          </a:p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EM R$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R$ 1.000.000,00</a:t>
            </a:r>
          </a:p>
        </p:txBody>
      </p:sp>
      <p:sp>
        <p:nvSpPr>
          <p:cNvPr id="25" name="CaixaDeTexto 24"/>
          <p:cNvSpPr txBox="1"/>
          <p:nvPr/>
        </p:nvSpPr>
        <p:spPr>
          <a:xfrm flipH="1">
            <a:off x="3131443" y="2453636"/>
            <a:ext cx="278851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TAXA DE CÂMBIO DA APLICAÇÃO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R$ 3,70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65903" y="2407860"/>
            <a:ext cx="277461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VALOR DA APLICAÇÃO EM US$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US$ 270.270,27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45" y="2295727"/>
            <a:ext cx="3275868" cy="1621276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8469333" y="2407860"/>
            <a:ext cx="277461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RETORNO DO ATIVO </a:t>
            </a:r>
          </a:p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NO EXTERIOR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10% (US$ 27.027)</a:t>
            </a:r>
          </a:p>
        </p:txBody>
      </p:sp>
      <p:sp>
        <p:nvSpPr>
          <p:cNvPr id="31" name="Rectangle 6"/>
          <p:cNvSpPr/>
          <p:nvPr/>
        </p:nvSpPr>
        <p:spPr>
          <a:xfrm>
            <a:off x="248011" y="4048399"/>
            <a:ext cx="2345016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2" name="Rectangle 7"/>
          <p:cNvSpPr/>
          <p:nvPr/>
        </p:nvSpPr>
        <p:spPr>
          <a:xfrm>
            <a:off x="206948" y="4048400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3281466" y="4048399"/>
            <a:ext cx="2355213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005204" y="4048399"/>
            <a:ext cx="2355213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8679031" y="4048399"/>
            <a:ext cx="2355213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6" name="Rectangle 7"/>
          <p:cNvSpPr/>
          <p:nvPr/>
        </p:nvSpPr>
        <p:spPr>
          <a:xfrm>
            <a:off x="3280819" y="4048400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7" name="Rectangle 7"/>
          <p:cNvSpPr/>
          <p:nvPr/>
        </p:nvSpPr>
        <p:spPr>
          <a:xfrm>
            <a:off x="6000305" y="4048398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8679031" y="4048400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3829" y="4025091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VALOR DE RESGATE </a:t>
            </a:r>
          </a:p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EM US$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US$ 297.297,27</a:t>
            </a:r>
          </a:p>
        </p:txBody>
      </p:sp>
      <p:sp>
        <p:nvSpPr>
          <p:cNvPr id="40" name="CaixaDeTexto 39"/>
          <p:cNvSpPr txBox="1"/>
          <p:nvPr/>
        </p:nvSpPr>
        <p:spPr>
          <a:xfrm flipH="1">
            <a:off x="3091577" y="4025091"/>
            <a:ext cx="278851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TAXA DE CÂMBIO DO RESGATE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R$ 4,07 (variação 10%)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894755" y="4048396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VALOR DO RESGATE </a:t>
            </a:r>
          </a:p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EM R$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R$ 1.210.000,00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610299" y="3996517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RETORNO DO INVESTIMENTO EM R$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21% (R$ 210.000,00)</a:t>
            </a:r>
          </a:p>
        </p:txBody>
      </p:sp>
      <p:sp>
        <p:nvSpPr>
          <p:cNvPr id="44" name="Rectangle 6"/>
          <p:cNvSpPr/>
          <p:nvPr/>
        </p:nvSpPr>
        <p:spPr>
          <a:xfrm>
            <a:off x="3281465" y="5452656"/>
            <a:ext cx="2331257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6002688" y="5475697"/>
            <a:ext cx="2355213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8741203" y="5452655"/>
            <a:ext cx="2355213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47" name="Rectangle 7"/>
          <p:cNvSpPr/>
          <p:nvPr/>
        </p:nvSpPr>
        <p:spPr>
          <a:xfrm>
            <a:off x="8685587" y="5452656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48" name="Rectangle 7"/>
          <p:cNvSpPr/>
          <p:nvPr/>
        </p:nvSpPr>
        <p:spPr>
          <a:xfrm>
            <a:off x="5974880" y="5482304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3258347" y="5452654"/>
            <a:ext cx="33408" cy="1145409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 flipH="1">
            <a:off x="3225433" y="5413742"/>
            <a:ext cx="247879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TAXA DE CÂMBIO DO RESGATE</a:t>
            </a:r>
          </a:p>
          <a:p>
            <a:pPr algn="ctr" defTabSz="609585"/>
            <a:r>
              <a:rPr lang="pt-BR" sz="1867" b="1" dirty="0">
                <a:solidFill>
                  <a:srgbClr val="0070C0"/>
                </a:solidFill>
              </a:rPr>
              <a:t>R$ 3,33 </a:t>
            </a:r>
            <a:r>
              <a:rPr lang="pt-BR" sz="1867" b="1" dirty="0">
                <a:solidFill>
                  <a:srgbClr val="FF0000"/>
                </a:solidFill>
              </a:rPr>
              <a:t>(variação 10%)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919959" y="5482303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VALOR DO RESGATE </a:t>
            </a:r>
          </a:p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EM R$</a:t>
            </a:r>
          </a:p>
          <a:p>
            <a:pPr algn="ctr" defTabSz="609585"/>
            <a:r>
              <a:rPr lang="pt-BR" sz="1867" b="1" dirty="0">
                <a:solidFill>
                  <a:srgbClr val="FF0000"/>
                </a:solidFill>
              </a:rPr>
              <a:t>R$ 990.000,00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634689" y="5398140"/>
            <a:ext cx="251919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1867" b="1" dirty="0">
                <a:solidFill>
                  <a:prstClr val="black"/>
                </a:solidFill>
              </a:rPr>
              <a:t>RETORNO DO INVESTIMENTO EM R$</a:t>
            </a:r>
          </a:p>
          <a:p>
            <a:pPr algn="ctr" defTabSz="609585"/>
            <a:r>
              <a:rPr lang="pt-BR" sz="1867" b="1" dirty="0">
                <a:solidFill>
                  <a:srgbClr val="FF0000"/>
                </a:solidFill>
              </a:rPr>
              <a:t>-1% (R$ 10.000,00)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840477" y="2996119"/>
            <a:ext cx="290967" cy="22049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black"/>
              </a:solidFill>
            </a:endParaRPr>
          </a:p>
        </p:txBody>
      </p:sp>
      <p:sp>
        <p:nvSpPr>
          <p:cNvPr id="53" name="Seta para a direita 52"/>
          <p:cNvSpPr/>
          <p:nvPr/>
        </p:nvSpPr>
        <p:spPr>
          <a:xfrm>
            <a:off x="2810003" y="4438435"/>
            <a:ext cx="290967" cy="22049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black"/>
              </a:solidFill>
            </a:endParaRPr>
          </a:p>
        </p:txBody>
      </p:sp>
      <p:sp>
        <p:nvSpPr>
          <p:cNvPr id="54" name="Rectangle 6"/>
          <p:cNvSpPr/>
          <p:nvPr/>
        </p:nvSpPr>
        <p:spPr>
          <a:xfrm>
            <a:off x="232420" y="5508555"/>
            <a:ext cx="2345016" cy="114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7650" dist="88900" dir="1200000" sx="109000" sy="109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726" y="5617514"/>
            <a:ext cx="25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800" b="1" dirty="0">
                <a:solidFill>
                  <a:prstClr val="black"/>
                </a:solidFill>
              </a:rPr>
              <a:t>SE</a:t>
            </a:r>
            <a:endParaRPr lang="pt-BR" sz="4800" b="1" dirty="0">
              <a:solidFill>
                <a:srgbClr val="0070C0"/>
              </a:solidFill>
            </a:endParaRPr>
          </a:p>
        </p:txBody>
      </p:sp>
      <p:sp>
        <p:nvSpPr>
          <p:cNvPr id="56" name="Seta para a direita 55"/>
          <p:cNvSpPr/>
          <p:nvPr/>
        </p:nvSpPr>
        <p:spPr>
          <a:xfrm>
            <a:off x="2817554" y="5864498"/>
            <a:ext cx="290967" cy="22049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2257" y="4156599"/>
            <a:ext cx="3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3200" dirty="0">
              <a:solidFill>
                <a:srgbClr val="145C29"/>
              </a:solidFill>
              <a:latin typeface="DIN-MediumItalic"/>
              <a:cs typeface="DIN-MediumItal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24250" y="2385689"/>
            <a:ext cx="2465580" cy="2431559"/>
            <a:chOff x="4570726" y="1364775"/>
            <a:chExt cx="4836366" cy="2594506"/>
          </a:xfrm>
        </p:grpSpPr>
        <p:sp>
          <p:nvSpPr>
            <p:cNvPr id="7" name="Rectangle 6"/>
            <p:cNvSpPr/>
            <p:nvPr/>
          </p:nvSpPr>
          <p:spPr>
            <a:xfrm>
              <a:off x="4619035" y="1364775"/>
              <a:ext cx="4788057" cy="2560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5618481" y="1117601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57627" y="1182093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67" b="1" dirty="0"/>
              <a:t> </a:t>
            </a:r>
            <a:r>
              <a:rPr lang="pt-B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TÓPICOS </a:t>
            </a:r>
            <a:r>
              <a:rPr lang="pt-B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 ATENÇÃO</a:t>
            </a:r>
            <a:endParaRPr lang="pt-BR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9261952" y="2385689"/>
            <a:ext cx="2676827" cy="2399491"/>
            <a:chOff x="4570726" y="1398991"/>
            <a:chExt cx="4788057" cy="2560290"/>
          </a:xfrm>
        </p:grpSpPr>
        <p:sp>
          <p:nvSpPr>
            <p:cNvPr id="18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6213599" y="2372479"/>
            <a:ext cx="2722875" cy="2444768"/>
            <a:chOff x="4570726" y="1398991"/>
            <a:chExt cx="4788057" cy="2560290"/>
          </a:xfrm>
        </p:grpSpPr>
        <p:sp>
          <p:nvSpPr>
            <p:cNvPr id="21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45" y="2836995"/>
            <a:ext cx="1582660" cy="1968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17" y="2815809"/>
            <a:ext cx="1582660" cy="1968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41" y="2815809"/>
            <a:ext cx="1582660" cy="196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35365" y="2335353"/>
            <a:ext cx="280300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 b="1" dirty="0" smtClean="0"/>
              <a:t>PLURALIDADE</a:t>
            </a:r>
            <a:endParaRPr lang="pt-BR" sz="2333" b="1" dirty="0"/>
          </a:p>
        </p:txBody>
      </p:sp>
      <p:sp>
        <p:nvSpPr>
          <p:cNvPr id="25" name="CaixaDeTexto 24"/>
          <p:cNvSpPr txBox="1"/>
          <p:nvPr/>
        </p:nvSpPr>
        <p:spPr>
          <a:xfrm flipH="1">
            <a:off x="5920043" y="2355313"/>
            <a:ext cx="327751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 b="1" dirty="0" smtClean="0"/>
              <a:t>LIQUIDEZ</a:t>
            </a:r>
            <a:endParaRPr lang="pt-BR" sz="2333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046493" y="2353942"/>
            <a:ext cx="3177702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 b="1" dirty="0" smtClean="0"/>
              <a:t>LIMITES TÉNICOS</a:t>
            </a:r>
            <a:endParaRPr lang="pt-BR" sz="2333" b="1" dirty="0"/>
          </a:p>
        </p:txBody>
      </p:sp>
      <p:grpSp>
        <p:nvGrpSpPr>
          <p:cNvPr id="28" name="Group 9"/>
          <p:cNvGrpSpPr/>
          <p:nvPr/>
        </p:nvGrpSpPr>
        <p:grpSpPr>
          <a:xfrm>
            <a:off x="947675" y="5562571"/>
            <a:ext cx="10165395" cy="1061344"/>
            <a:chOff x="4570726" y="1398991"/>
            <a:chExt cx="4788057" cy="2560290"/>
          </a:xfrm>
        </p:grpSpPr>
        <p:sp>
          <p:nvSpPr>
            <p:cNvPr id="29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NÃO</a:t>
              </a:r>
            </a:p>
          </p:txBody>
        </p:sp>
        <p:sp>
          <p:nvSpPr>
            <p:cNvPr id="30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107964" y="5590342"/>
            <a:ext cx="10021204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33" b="1" i="1" dirty="0" smtClean="0">
                <a:solidFill>
                  <a:srgbClr val="FF0000"/>
                </a:solidFill>
              </a:rPr>
              <a:t>APÓS O APERFEIÇOAMENTO DA LEGISLAÇÃO OS TÓPICOS ACIMA MERECEM DISCUSSÃO ESPECÍFICA DENTRO DO REGIME PARA A FORMALIZAÇÃO (E POSTERIOR CUMPRIMENTO) DA POLÍTICA DE INVESTIMENTOS.</a:t>
            </a:r>
            <a:endParaRPr lang="pt-BR" sz="2133" b="1" i="1" dirty="0">
              <a:solidFill>
                <a:srgbClr val="FF0000"/>
              </a:solidFill>
            </a:endParaRPr>
          </a:p>
          <a:p>
            <a:pPr algn="just"/>
            <a:r>
              <a:rPr lang="pt-BR" sz="2133" b="1" dirty="0"/>
              <a:t> </a:t>
            </a:r>
          </a:p>
        </p:txBody>
      </p:sp>
      <p:grpSp>
        <p:nvGrpSpPr>
          <p:cNvPr id="32" name="Group 9"/>
          <p:cNvGrpSpPr/>
          <p:nvPr/>
        </p:nvGrpSpPr>
        <p:grpSpPr>
          <a:xfrm>
            <a:off x="386090" y="2369654"/>
            <a:ext cx="2465580" cy="2431559"/>
            <a:chOff x="4570726" y="1364775"/>
            <a:chExt cx="4836366" cy="2594506"/>
          </a:xfrm>
        </p:grpSpPr>
        <p:sp>
          <p:nvSpPr>
            <p:cNvPr id="33" name="Rectangle 6"/>
            <p:cNvSpPr/>
            <p:nvPr/>
          </p:nvSpPr>
          <p:spPr>
            <a:xfrm>
              <a:off x="4619035" y="1364775"/>
              <a:ext cx="4788057" cy="2560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4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pic>
        <p:nvPicPr>
          <p:cNvPr id="35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5" y="2808969"/>
            <a:ext cx="1582660" cy="1968000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251538" y="2369752"/>
            <a:ext cx="280300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 b="1" dirty="0" smtClean="0"/>
              <a:t>INV. QUALIFICADO</a:t>
            </a:r>
            <a:endParaRPr lang="pt-BR" sz="2333" b="1" dirty="0"/>
          </a:p>
        </p:txBody>
      </p:sp>
    </p:spTree>
    <p:extLst>
      <p:ext uri="{BB962C8B-B14F-4D97-AF65-F5344CB8AC3E}">
        <p14:creationId xmlns:p14="http://schemas.microsoft.com/office/powerpoint/2010/main" val="28490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12257" y="2556704"/>
            <a:ext cx="3875721" cy="2184670"/>
            <a:chOff x="1562061" y="1640224"/>
            <a:chExt cx="2906791" cy="1638502"/>
          </a:xfrm>
        </p:grpSpPr>
        <p:sp>
          <p:nvSpPr>
            <p:cNvPr id="3" name="TextBox 2"/>
            <p:cNvSpPr txBox="1"/>
            <p:nvPr/>
          </p:nvSpPr>
          <p:spPr>
            <a:xfrm>
              <a:off x="4330304" y="1640224"/>
              <a:ext cx="138548" cy="623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endParaRPr lang="pt-BR" sz="5333" dirty="0">
                <a:solidFill>
                  <a:srgbClr val="2D372D"/>
                </a:solidFill>
                <a:latin typeface="DIN-Black"/>
                <a:cs typeface="DIN-Black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2061" y="2840145"/>
              <a:ext cx="290679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3200" dirty="0">
                <a:solidFill>
                  <a:srgbClr val="145C29"/>
                </a:solidFill>
                <a:latin typeface="DIN-MediumItalic"/>
                <a:cs typeface="DIN-MediumItalic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6130" y="2310213"/>
            <a:ext cx="462732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endParaRPr lang="pt-BR" altLang="pt-BR" sz="1867" dirty="0">
              <a:latin typeface="Calibri" panose="020F0502020204030204" pitchFamily="34" charset="0"/>
            </a:endParaRPr>
          </a:p>
          <a:p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427673" y="2158755"/>
            <a:ext cx="10986113" cy="1836072"/>
            <a:chOff x="4570726" y="1398991"/>
            <a:chExt cx="10470183" cy="2560290"/>
          </a:xfrm>
        </p:grpSpPr>
        <p:sp>
          <p:nvSpPr>
            <p:cNvPr id="18" name="Rectangle 6"/>
            <p:cNvSpPr/>
            <p:nvPr/>
          </p:nvSpPr>
          <p:spPr>
            <a:xfrm>
              <a:off x="4570726" y="1398991"/>
              <a:ext cx="10470183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23" name="Group 9"/>
          <p:cNvGrpSpPr/>
          <p:nvPr/>
        </p:nvGrpSpPr>
        <p:grpSpPr>
          <a:xfrm>
            <a:off x="427671" y="4776163"/>
            <a:ext cx="10986115" cy="1916467"/>
            <a:chOff x="4491738" y="1371348"/>
            <a:chExt cx="4788057" cy="3708934"/>
          </a:xfrm>
        </p:grpSpPr>
        <p:sp>
          <p:nvSpPr>
            <p:cNvPr id="24" name="Rectangle 6"/>
            <p:cNvSpPr/>
            <p:nvPr/>
          </p:nvSpPr>
          <p:spPr>
            <a:xfrm>
              <a:off x="4491738" y="1371348"/>
              <a:ext cx="4788057" cy="3708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4502890" y="1398991"/>
              <a:ext cx="31058" cy="3681291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224528" y="1257118"/>
            <a:ext cx="1155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INVESTIDOR QUALIFICADO &amp; INVESTIDOR PROFISSIONAL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27673" y="2158755"/>
            <a:ext cx="10986113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67" b="1" dirty="0">
                <a:solidFill>
                  <a:srgbClr val="FF0000"/>
                </a:solidFill>
              </a:rPr>
              <a:t>INVESTIDOR QUALIFICADO </a:t>
            </a:r>
            <a:r>
              <a:rPr lang="pt-BR" sz="1867" dirty="0"/>
              <a:t>é um investidor que, por conta de sua formação, experiência ou capital, </a:t>
            </a:r>
          </a:p>
          <a:p>
            <a:pPr algn="just"/>
            <a:r>
              <a:rPr lang="pt-BR" sz="1867" dirty="0"/>
              <a:t>possui habilidade ou condições adequadas para avaliar o risco de aplicações financeiras.</a:t>
            </a:r>
          </a:p>
          <a:p>
            <a:pPr algn="just"/>
            <a:endParaRPr lang="pt-BR" sz="1867" dirty="0"/>
          </a:p>
          <a:p>
            <a:pPr algn="just"/>
            <a:r>
              <a:rPr lang="pt-BR" sz="1867" dirty="0"/>
              <a:t>Distinção utilizada para regular o mercado, proteger o pequeno investidor e elevar a qualidade de investimentos. Impedir o acesso a investimentos de alta complexidade a investidores que não reúnem os critérios necessários, assim como limitar a atuação daqueles que já possuem essa condição.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231801" y="4354376"/>
            <a:ext cx="75419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98581" y="4772657"/>
            <a:ext cx="11106127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67" b="1" dirty="0">
                <a:solidFill>
                  <a:srgbClr val="FF0000"/>
                </a:solidFill>
              </a:rPr>
              <a:t>INVESTIDOR  PROFISSIO</a:t>
            </a:r>
            <a:r>
              <a:rPr lang="pt-BR" sz="1333" b="1" dirty="0">
                <a:solidFill>
                  <a:srgbClr val="FF0000"/>
                </a:solidFill>
                <a:latin typeface="Arial" panose="020B0604020202020204" pitchFamily="34" charset="0"/>
              </a:rPr>
              <a:t>NAL </a:t>
            </a:r>
            <a:r>
              <a:rPr lang="pt-BR" sz="1867" dirty="0"/>
              <a:t>engloba maior exigência de formação, experiência ou capital:</a:t>
            </a:r>
          </a:p>
          <a:p>
            <a:endParaRPr lang="pt-BR" sz="1867" dirty="0"/>
          </a:p>
          <a:p>
            <a:r>
              <a:rPr lang="pt-BR" sz="1867" dirty="0"/>
              <a:t>(i) instituições financeiras; (</a:t>
            </a:r>
            <a:r>
              <a:rPr lang="pt-BR" sz="1867" dirty="0" err="1"/>
              <a:t>ii</a:t>
            </a:r>
            <a:r>
              <a:rPr lang="pt-BR" sz="1867" dirty="0"/>
              <a:t>) companhias seguradoras e sociedades de capitalização; (</a:t>
            </a:r>
            <a:r>
              <a:rPr lang="pt-BR" sz="1867" dirty="0" err="1"/>
              <a:t>iii</a:t>
            </a:r>
            <a:r>
              <a:rPr lang="pt-BR" sz="1867" dirty="0"/>
              <a:t>) entidades abertas e fechadas de previdência complementar; (</a:t>
            </a:r>
            <a:r>
              <a:rPr lang="pt-BR" sz="1867" dirty="0" err="1"/>
              <a:t>iv</a:t>
            </a:r>
            <a:r>
              <a:rPr lang="pt-BR" sz="1867" dirty="0"/>
              <a:t>) pessoas naturais ou jurídicas que possuam investimentos financeiros em valor superior a R$ 10.000.000,00 e que, adicionalmente, atestem por escrito sua condição de investidor profissional mediante termo próprio; </a:t>
            </a:r>
            <a:r>
              <a:rPr lang="pt-BR" sz="1867" u="sng" dirty="0"/>
              <a:t>dentre outros</a:t>
            </a:r>
            <a:r>
              <a:rPr lang="pt-BR" sz="18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12257" y="2556704"/>
            <a:ext cx="3875721" cy="2184670"/>
            <a:chOff x="1562061" y="1640224"/>
            <a:chExt cx="2906791" cy="1638502"/>
          </a:xfrm>
        </p:grpSpPr>
        <p:sp>
          <p:nvSpPr>
            <p:cNvPr id="3" name="TextBox 2"/>
            <p:cNvSpPr txBox="1"/>
            <p:nvPr/>
          </p:nvSpPr>
          <p:spPr>
            <a:xfrm>
              <a:off x="4330304" y="1640224"/>
              <a:ext cx="138548" cy="623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endParaRPr lang="pt-BR" sz="5333" dirty="0">
                <a:solidFill>
                  <a:srgbClr val="2D372D"/>
                </a:solidFill>
                <a:latin typeface="DIN-Black"/>
                <a:cs typeface="DIN-Black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2061" y="2840145"/>
              <a:ext cx="290679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pt-BR" sz="3200" dirty="0">
                <a:solidFill>
                  <a:srgbClr val="145C29"/>
                </a:solidFill>
                <a:latin typeface="DIN-MediumItalic"/>
                <a:cs typeface="DIN-MediumItalic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6130" y="2310213"/>
            <a:ext cx="462732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endParaRPr lang="pt-BR" altLang="pt-BR" sz="1867" dirty="0">
              <a:latin typeface="Calibri" panose="020F0502020204030204" pitchFamily="34" charset="0"/>
            </a:endParaRPr>
          </a:p>
          <a:p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6328047" y="1283902"/>
            <a:ext cx="5083485" cy="1836072"/>
            <a:chOff x="4570726" y="1398991"/>
            <a:chExt cx="10470183" cy="2560290"/>
          </a:xfrm>
        </p:grpSpPr>
        <p:sp>
          <p:nvSpPr>
            <p:cNvPr id="18" name="Rectangle 6"/>
            <p:cNvSpPr/>
            <p:nvPr/>
          </p:nvSpPr>
          <p:spPr>
            <a:xfrm>
              <a:off x="4570726" y="1398991"/>
              <a:ext cx="10470183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30" name="Conector de seta reta 29"/>
          <p:cNvCxnSpPr/>
          <p:nvPr/>
        </p:nvCxnSpPr>
        <p:spPr>
          <a:xfrm>
            <a:off x="6330298" y="3702241"/>
            <a:ext cx="50834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"/>
          <p:cNvSpPr txBox="1"/>
          <p:nvPr/>
        </p:nvSpPr>
        <p:spPr>
          <a:xfrm>
            <a:off x="864745" y="3351375"/>
            <a:ext cx="48368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PARA O RPPS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361022" y="1267063"/>
            <a:ext cx="5083487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67" b="1" dirty="0">
                <a:solidFill>
                  <a:srgbClr val="FF0000"/>
                </a:solidFill>
              </a:rPr>
              <a:t>INVESTIDOR QUALIFICADO</a:t>
            </a:r>
            <a:endParaRPr lang="pt-BR" sz="1867" dirty="0"/>
          </a:p>
          <a:p>
            <a:pPr marL="533387" indent="-533387" algn="just">
              <a:buAutoNum type="romanLcParenR"/>
            </a:pPr>
            <a:r>
              <a:rPr lang="pt-BR" sz="1867" dirty="0"/>
              <a:t>CRP vigente;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Comitê de Investimentos;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Recursos mínimos aplicados de R$ 10 milhões;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Adesão ao Pró-Gestão. </a:t>
            </a:r>
          </a:p>
        </p:txBody>
      </p:sp>
      <p:grpSp>
        <p:nvGrpSpPr>
          <p:cNvPr id="32" name="Group 9"/>
          <p:cNvGrpSpPr/>
          <p:nvPr/>
        </p:nvGrpSpPr>
        <p:grpSpPr>
          <a:xfrm>
            <a:off x="6328047" y="4350392"/>
            <a:ext cx="5083485" cy="1836072"/>
            <a:chOff x="4570726" y="1398991"/>
            <a:chExt cx="10470183" cy="2560290"/>
          </a:xfrm>
        </p:grpSpPr>
        <p:sp>
          <p:nvSpPr>
            <p:cNvPr id="33" name="Rectangle 6"/>
            <p:cNvSpPr/>
            <p:nvPr/>
          </p:nvSpPr>
          <p:spPr>
            <a:xfrm>
              <a:off x="4570726" y="1398991"/>
              <a:ext cx="10470183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34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363274" y="4350393"/>
            <a:ext cx="5083487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67" b="1" dirty="0">
                <a:solidFill>
                  <a:srgbClr val="FF0000"/>
                </a:solidFill>
              </a:rPr>
              <a:t>INVESTIDOR PROFISSIONAL</a:t>
            </a:r>
            <a:endParaRPr lang="pt-BR" sz="1867" dirty="0"/>
          </a:p>
          <a:p>
            <a:pPr marL="533387" indent="-533387" algn="just">
              <a:buAutoNum type="romanLcParenR"/>
            </a:pPr>
            <a:r>
              <a:rPr lang="pt-BR" sz="1867" dirty="0"/>
              <a:t>CRP vigente;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Comitê de Investimentos;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Recursos aplicados acima de R$ 1 bilhão; </a:t>
            </a:r>
          </a:p>
          <a:p>
            <a:pPr marL="533387" indent="-533387" algn="just">
              <a:buAutoNum type="romanLcParenR"/>
            </a:pPr>
            <a:r>
              <a:rPr lang="pt-BR" sz="1867" dirty="0"/>
              <a:t>Obter nível máximo de certificação pelo Pró-Gestão. </a:t>
            </a:r>
          </a:p>
        </p:txBody>
      </p:sp>
    </p:spTree>
    <p:extLst>
      <p:ext uri="{BB962C8B-B14F-4D97-AF65-F5344CB8AC3E}">
        <p14:creationId xmlns:p14="http://schemas.microsoft.com/office/powerpoint/2010/main" val="2564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859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248273" y="1043109"/>
            <a:ext cx="5504384" cy="542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3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pt-BR" sz="24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PLURALIDADE DE </a:t>
            </a:r>
            <a:r>
              <a:rPr lang="en-GB" altLang="pt-BR" sz="2400" dirty="0" smtClean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rPr>
              <a:t>INVESTIDORES</a:t>
            </a:r>
            <a:endParaRPr lang="en-GB" altLang="pt-BR" sz="2400" dirty="0">
              <a:solidFill>
                <a:srgbClr val="0066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2" name="Picture 2" descr="Balas De Goma Sortidas Tipo Jujuba 1 Kg-super Bara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98" y="1833000"/>
            <a:ext cx="7038655" cy="42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0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94"/>
            <a:ext cx="12192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66913" y="1493839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5250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907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100" b="1" dirty="0">
                <a:solidFill>
                  <a:srgbClr val="006600"/>
                </a:solidFill>
              </a:rPr>
              <a:t>O estabelecimento de projeções de fluxos de caixa ao longo do tempo e a classificação dos investimentos</a:t>
            </a:r>
          </a:p>
        </p:txBody>
      </p:sp>
      <p:sp>
        <p:nvSpPr>
          <p:cNvPr id="196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82763" y="2325688"/>
            <a:ext cx="8642350" cy="4001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t-BR" altLang="pt-BR" smtClean="0">
                <a:solidFill>
                  <a:srgbClr val="FF0000"/>
                </a:solidFill>
              </a:rPr>
              <a:t>Modelo de gestão de liquidez</a:t>
            </a:r>
          </a:p>
        </p:txBody>
      </p: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1849439" y="2428875"/>
            <a:ext cx="8308975" cy="3657600"/>
            <a:chOff x="193" y="1632"/>
            <a:chExt cx="5234" cy="2304"/>
          </a:xfrm>
        </p:grpSpPr>
        <p:sp>
          <p:nvSpPr>
            <p:cNvPr id="15366" name="Line 32"/>
            <p:cNvSpPr>
              <a:spLocks noChangeShapeType="1"/>
            </p:cNvSpPr>
            <p:nvPr/>
          </p:nvSpPr>
          <p:spPr bwMode="auto">
            <a:xfrm>
              <a:off x="495" y="1632"/>
              <a:ext cx="0" cy="1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5367" name="Text Box 33"/>
            <p:cNvSpPr txBox="1">
              <a:spLocks noChangeArrowheads="1"/>
            </p:cNvSpPr>
            <p:nvPr/>
          </p:nvSpPr>
          <p:spPr bwMode="auto">
            <a:xfrm rot="-5400000">
              <a:off x="-250" y="2761"/>
              <a:ext cx="11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000000"/>
                  </a:solidFill>
                  <a:latin typeface="Trebuchet MS" panose="020B0603020202020204" pitchFamily="34" charset="0"/>
                </a:rPr>
                <a:t>Fluxos de Caixa</a:t>
              </a:r>
            </a:p>
          </p:txBody>
        </p:sp>
        <p:sp>
          <p:nvSpPr>
            <p:cNvPr id="15368" name="AutoShape 34"/>
            <p:cNvSpPr>
              <a:spLocks noChangeArrowheads="1"/>
            </p:cNvSpPr>
            <p:nvPr/>
          </p:nvSpPr>
          <p:spPr bwMode="auto">
            <a:xfrm>
              <a:off x="588" y="2889"/>
              <a:ext cx="1067" cy="5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850"/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pt-BR" altLang="pt-BR" sz="1700">
                  <a:solidFill>
                    <a:srgbClr val="FFFF00"/>
                  </a:solidFill>
                  <a:latin typeface="Trebuchet MS" panose="020B0603020202020204" pitchFamily="34" charset="0"/>
                </a:rPr>
                <a:t>Liquidez imediata</a:t>
              </a:r>
            </a:p>
          </p:txBody>
        </p:sp>
        <p:sp>
          <p:nvSpPr>
            <p:cNvPr id="15369" name="Text Box 35"/>
            <p:cNvSpPr txBox="1">
              <a:spLocks noChangeArrowheads="1"/>
            </p:cNvSpPr>
            <p:nvPr/>
          </p:nvSpPr>
          <p:spPr bwMode="auto">
            <a:xfrm>
              <a:off x="1632" y="3654"/>
              <a:ext cx="7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000000"/>
                  </a:solidFill>
                  <a:latin typeface="Trebuchet MS" panose="020B0603020202020204" pitchFamily="34" charset="0"/>
                </a:rPr>
                <a:t>1           2</a:t>
              </a:r>
            </a:p>
          </p:txBody>
        </p:sp>
        <p:sp>
          <p:nvSpPr>
            <p:cNvPr id="15370" name="Text Box 36"/>
            <p:cNvSpPr txBox="1">
              <a:spLocks noChangeArrowheads="1"/>
            </p:cNvSpPr>
            <p:nvPr/>
          </p:nvSpPr>
          <p:spPr bwMode="auto">
            <a:xfrm>
              <a:off x="2774" y="3654"/>
              <a:ext cx="129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000000"/>
                  </a:solidFill>
                  <a:latin typeface="Trebuchet MS" panose="020B0603020202020204" pitchFamily="34" charset="0"/>
                </a:rPr>
                <a:t>3            4           5</a:t>
              </a:r>
            </a:p>
          </p:txBody>
        </p:sp>
        <p:sp>
          <p:nvSpPr>
            <p:cNvPr id="15371" name="Text Box 37"/>
            <p:cNvSpPr txBox="1">
              <a:spLocks noChangeArrowheads="1"/>
            </p:cNvSpPr>
            <p:nvPr/>
          </p:nvSpPr>
          <p:spPr bwMode="auto">
            <a:xfrm>
              <a:off x="4536" y="3654"/>
              <a:ext cx="27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000000"/>
                  </a:solidFill>
                  <a:latin typeface="Trebuchet MS" panose="020B0603020202020204" pitchFamily="34" charset="0"/>
                </a:rPr>
                <a:t>10</a:t>
              </a:r>
            </a:p>
          </p:txBody>
        </p:sp>
        <p:sp>
          <p:nvSpPr>
            <p:cNvPr id="15372" name="Rectangle 38"/>
            <p:cNvSpPr>
              <a:spLocks noChangeArrowheads="1"/>
            </p:cNvSpPr>
            <p:nvPr/>
          </p:nvSpPr>
          <p:spPr bwMode="auto">
            <a:xfrm>
              <a:off x="1746" y="2707"/>
              <a:ext cx="2948" cy="93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4747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>
                <a:solidFill>
                  <a:srgbClr val="000000"/>
                </a:solidFill>
              </a:endParaRPr>
            </a:p>
          </p:txBody>
        </p:sp>
        <p:sp>
          <p:nvSpPr>
            <p:cNvPr id="15373" name="Text Box 39"/>
            <p:cNvSpPr txBox="1">
              <a:spLocks noChangeArrowheads="1"/>
            </p:cNvSpPr>
            <p:nvPr/>
          </p:nvSpPr>
          <p:spPr bwMode="auto">
            <a:xfrm>
              <a:off x="1931" y="2803"/>
              <a:ext cx="2355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FFFF00"/>
                  </a:solidFill>
                  <a:latin typeface="Trebuchet MS" panose="020B0603020202020204" pitchFamily="34" charset="0"/>
                </a:rPr>
                <a:t>Vencimentos na medida em que os recursos líquidos vão sendo utilizados no cumprimento das obrigações atuariais</a:t>
              </a:r>
            </a:p>
          </p:txBody>
        </p:sp>
        <p:sp>
          <p:nvSpPr>
            <p:cNvPr id="15374" name="Line 40"/>
            <p:cNvSpPr>
              <a:spLocks noChangeShapeType="1"/>
            </p:cNvSpPr>
            <p:nvPr/>
          </p:nvSpPr>
          <p:spPr bwMode="auto">
            <a:xfrm rot="5400000">
              <a:off x="2954" y="1171"/>
              <a:ext cx="0" cy="49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5375" name="AutoShape 41"/>
            <p:cNvSpPr>
              <a:spLocks noChangeArrowheads="1"/>
            </p:cNvSpPr>
            <p:nvPr/>
          </p:nvSpPr>
          <p:spPr bwMode="auto">
            <a:xfrm>
              <a:off x="496" y="2087"/>
              <a:ext cx="1205" cy="572"/>
            </a:xfrm>
            <a:prstGeom prst="leftRightArrow">
              <a:avLst>
                <a:gd name="adj1" fmla="val 53843"/>
                <a:gd name="adj2" fmla="val 4140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pt-BR" altLang="pt-BR" sz="1700">
                  <a:solidFill>
                    <a:srgbClr val="FFFF00"/>
                  </a:solidFill>
                  <a:latin typeface="Trebuchet MS" panose="020B0603020202020204" pitchFamily="34" charset="0"/>
                </a:rPr>
                <a:t>Títulos para Negociação</a:t>
              </a:r>
              <a:endParaRPr lang="it-IT" altLang="pt-BR" sz="1700">
                <a:solidFill>
                  <a:srgbClr val="FFFF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76" name="AutoShape 42"/>
            <p:cNvSpPr>
              <a:spLocks noChangeArrowheads="1"/>
            </p:cNvSpPr>
            <p:nvPr/>
          </p:nvSpPr>
          <p:spPr bwMode="auto">
            <a:xfrm>
              <a:off x="1708" y="2081"/>
              <a:ext cx="2986" cy="572"/>
            </a:xfrm>
            <a:prstGeom prst="leftRightArrow">
              <a:avLst>
                <a:gd name="adj1" fmla="val 49454"/>
                <a:gd name="adj2" fmla="val 38717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850"/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812800" indent="-8128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pt-BR" altLang="pt-BR" sz="1700">
                  <a:solidFill>
                    <a:srgbClr val="FFFF00"/>
                  </a:solidFill>
                  <a:latin typeface="Trebuchet MS" panose="020B0603020202020204" pitchFamily="34" charset="0"/>
                </a:rPr>
                <a:t>Títulos Mantidos até o Vencimento</a:t>
              </a:r>
              <a:endParaRPr lang="it-IT" altLang="pt-BR" sz="1700">
                <a:solidFill>
                  <a:srgbClr val="FFFF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77" name="Text Box 43"/>
            <p:cNvSpPr txBox="1">
              <a:spLocks noChangeArrowheads="1"/>
            </p:cNvSpPr>
            <p:nvPr/>
          </p:nvSpPr>
          <p:spPr bwMode="auto">
            <a:xfrm>
              <a:off x="4910" y="3715"/>
              <a:ext cx="41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700">
                  <a:solidFill>
                    <a:srgbClr val="000000"/>
                  </a:solidFill>
                  <a:latin typeface="Trebuchet MS" panose="020B0603020202020204" pitchFamily="34" charset="0"/>
                </a:rPr>
                <a:t>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9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4018"/>
            <a:ext cx="10515600" cy="435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marL="0" indent="0"/>
            <a:r>
              <a:rPr lang="pt-BR" altLang="pt-BR" dirty="0" smtClean="0"/>
              <a:t> As estratégias de alocação e os limites para os investimentos deverão ser estipuladas.</a:t>
            </a:r>
          </a:p>
          <a:p>
            <a:pPr marL="457200" lvl="1" indent="0"/>
            <a:r>
              <a:rPr lang="pt-BR" altLang="pt-BR" dirty="0" smtClean="0"/>
              <a:t> </a:t>
            </a:r>
            <a:r>
              <a:rPr lang="pt-BR" altLang="pt-BR" dirty="0" err="1" smtClean="0"/>
              <a:t>Ex</a:t>
            </a:r>
            <a:r>
              <a:rPr lang="pt-BR" altLang="pt-BR" dirty="0" smtClean="0"/>
              <a:t>:  </a:t>
            </a:r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457200" lvl="1" indent="0">
              <a:buNone/>
            </a:pPr>
            <a:endParaRPr lang="pt-BR" altLang="pt-BR" dirty="0" smtClean="0"/>
          </a:p>
          <a:p>
            <a:pPr marL="457200" lvl="1" indent="0"/>
            <a:endParaRPr lang="pt-BR" altLang="pt-BR" dirty="0" smtClean="0"/>
          </a:p>
          <a:p>
            <a:pPr marL="0" indent="0"/>
            <a:r>
              <a:rPr lang="pt-BR" altLang="pt-BR" dirty="0" smtClean="0"/>
              <a:t> Os limites de concentração de títulos e valores mobiliários emitidos por um mesmo emissor devem respeitar as regras da resolução CMN 3.922/10.</a:t>
            </a:r>
          </a:p>
          <a:p>
            <a:pPr marL="457200" lvl="1" indent="0"/>
            <a:r>
              <a:rPr lang="pt-BR" altLang="pt-BR" dirty="0" smtClean="0"/>
              <a:t> Limite Resolução 3.922/10:</a:t>
            </a:r>
          </a:p>
          <a:p>
            <a:pPr marL="914400" lvl="2" indent="0"/>
            <a:r>
              <a:rPr lang="pt-BR" altLang="pt-BR" dirty="0" smtClean="0"/>
              <a:t> 20% por cada fundo de investimento</a:t>
            </a:r>
          </a:p>
          <a:p>
            <a:pPr marL="457200" lvl="1" indent="0" algn="just"/>
            <a:endParaRPr lang="pt-BR" altLang="pt-BR" sz="1900" dirty="0">
              <a:solidFill>
                <a:schemeClr val="tx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42368" y="2860675"/>
            <a:ext cx="7308850" cy="5540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47168" y="3044825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Segmento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13993" y="3044825"/>
            <a:ext cx="1341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Limite Máximo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96718" y="3044825"/>
            <a:ext cx="129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Limite Mínimo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296943" y="2847975"/>
            <a:ext cx="673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Limite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909593" y="3044825"/>
            <a:ext cx="1446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Resolução CMN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158831" y="3241675"/>
            <a:ext cx="815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3.922/10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681243" y="2946400"/>
            <a:ext cx="822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Retorno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385968" y="3143250"/>
            <a:ext cx="1289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Esperado 2019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756693" y="3419475"/>
            <a:ext cx="925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Renda Fixa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34668" y="3419475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95.00%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96756" y="3419475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75.00%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209631" y="3419475"/>
            <a:ext cx="781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100.00%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719343" y="3419475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12.00%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604293" y="3640137"/>
            <a:ext cx="1233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Renda Variável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334668" y="3640137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25.00%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845968" y="3640137"/>
            <a:ext cx="587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258843" y="3640137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30.00%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719343" y="3640137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25.00%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875756" y="3948112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Imóveis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383881" y="3862387"/>
            <a:ext cx="587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5845968" y="3862387"/>
            <a:ext cx="587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0.00%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436018" y="2854325"/>
            <a:ext cx="0" cy="13763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436018" y="2854325"/>
            <a:ext cx="12700" cy="1376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3898106" y="2867025"/>
            <a:ext cx="0" cy="13636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898106" y="2867025"/>
            <a:ext cx="11113" cy="1363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358606" y="2867025"/>
            <a:ext cx="0" cy="13636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5358606" y="2867025"/>
            <a:ext cx="12700" cy="1363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6820693" y="2867025"/>
            <a:ext cx="0" cy="13636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820693" y="2867025"/>
            <a:ext cx="12700" cy="1363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8282781" y="2867025"/>
            <a:ext cx="0" cy="13636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8282781" y="2867025"/>
            <a:ext cx="11113" cy="1363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9743281" y="2867025"/>
            <a:ext cx="0" cy="13636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9743281" y="2867025"/>
            <a:ext cx="12700" cy="1363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2448718" y="2854325"/>
            <a:ext cx="73072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2448718" y="2854325"/>
            <a:ext cx="73072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2448718" y="3408362"/>
            <a:ext cx="73072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2448718" y="3408362"/>
            <a:ext cx="7307263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2448718" y="3629025"/>
            <a:ext cx="73072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						</a:t>
            </a:r>
            <a:endParaRPr lang="pt-BR" dirty="0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2448718" y="3629025"/>
            <a:ext cx="7307263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2448718" y="3849687"/>
            <a:ext cx="73072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2604294" y="4217987"/>
            <a:ext cx="71389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2448718" y="4217987"/>
            <a:ext cx="73072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2996405" y="10205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Estratégia de Alocação e Limites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2257" y="2556704"/>
            <a:ext cx="3875721" cy="2184670"/>
            <a:chOff x="1562061" y="1640224"/>
            <a:chExt cx="2906791" cy="1638502"/>
          </a:xfrm>
        </p:grpSpPr>
        <p:sp>
          <p:nvSpPr>
            <p:cNvPr id="3" name="TextBox 2"/>
            <p:cNvSpPr txBox="1"/>
            <p:nvPr/>
          </p:nvSpPr>
          <p:spPr>
            <a:xfrm>
              <a:off x="4330304" y="1640224"/>
              <a:ext cx="138548" cy="623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>
                <a:lnSpc>
                  <a:spcPct val="90000"/>
                </a:lnSpc>
              </a:pPr>
              <a:endParaRPr lang="pt-BR" sz="5333" dirty="0">
                <a:solidFill>
                  <a:srgbClr val="2D372D"/>
                </a:solidFill>
                <a:latin typeface="DIN-Black"/>
                <a:cs typeface="DIN-Black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2061" y="2840145"/>
              <a:ext cx="290679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585"/>
              <a:endParaRPr lang="pt-BR" sz="3200" dirty="0">
                <a:solidFill>
                  <a:srgbClr val="145C29"/>
                </a:solidFill>
                <a:latin typeface="DIN-MediumItalic"/>
                <a:cs typeface="DIN-MediumItalic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6130" y="2310213"/>
            <a:ext cx="462732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85">
              <a:spcBef>
                <a:spcPct val="20000"/>
              </a:spcBef>
            </a:pPr>
            <a:endParaRPr lang="pt-BR" altLang="pt-BR" sz="1867" dirty="0">
              <a:solidFill>
                <a:prstClr val="black"/>
              </a:solidFill>
            </a:endParaRPr>
          </a:p>
          <a:p>
            <a:pPr defTabSz="609585"/>
            <a:endParaRPr lang="pt-BR" sz="1867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805242" y="2158755"/>
            <a:ext cx="4648676" cy="1836072"/>
            <a:chOff x="4570726" y="1398991"/>
            <a:chExt cx="4788057" cy="2560290"/>
          </a:xfrm>
        </p:grpSpPr>
        <p:sp>
          <p:nvSpPr>
            <p:cNvPr id="18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6321961" y="2180904"/>
            <a:ext cx="4648676" cy="1836072"/>
            <a:chOff x="4570726" y="1398991"/>
            <a:chExt cx="4788057" cy="2560290"/>
          </a:xfrm>
        </p:grpSpPr>
        <p:sp>
          <p:nvSpPr>
            <p:cNvPr id="21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22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 flipH="1">
            <a:off x="959310" y="2413991"/>
            <a:ext cx="448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2400" dirty="0">
                <a:solidFill>
                  <a:prstClr val="black"/>
                </a:solidFill>
              </a:rPr>
              <a:t>TOLERÂNCIA E / OU AVERSÃO </a:t>
            </a:r>
          </a:p>
          <a:p>
            <a:pPr algn="ctr" defTabSz="609585"/>
            <a:r>
              <a:rPr lang="pt-BR" sz="2400" dirty="0">
                <a:solidFill>
                  <a:prstClr val="black"/>
                </a:solidFill>
              </a:rPr>
              <a:t>AO RISCO</a:t>
            </a:r>
          </a:p>
        </p:txBody>
      </p:sp>
      <p:grpSp>
        <p:nvGrpSpPr>
          <p:cNvPr id="23" name="Group 9"/>
          <p:cNvGrpSpPr/>
          <p:nvPr/>
        </p:nvGrpSpPr>
        <p:grpSpPr>
          <a:xfrm>
            <a:off x="805243" y="4746980"/>
            <a:ext cx="10165395" cy="889753"/>
            <a:chOff x="4570726" y="1398991"/>
            <a:chExt cx="4788057" cy="2560290"/>
          </a:xfrm>
        </p:grpSpPr>
        <p:sp>
          <p:nvSpPr>
            <p:cNvPr id="24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002759" y="2702342"/>
            <a:ext cx="528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2400" dirty="0">
                <a:solidFill>
                  <a:prstClr val="black"/>
                </a:solidFill>
              </a:rPr>
              <a:t>META ATUARIAL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05241" y="1154349"/>
            <a:ext cx="101653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4267" b="1" dirty="0">
                <a:solidFill>
                  <a:prstClr val="black"/>
                </a:solidFill>
              </a:rPr>
              <a:t>PROCESSO DE INVESTIMENTOS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71181" y="4933925"/>
            <a:ext cx="10099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2400" dirty="0">
                <a:solidFill>
                  <a:prstClr val="black"/>
                </a:solidFill>
              </a:rPr>
              <a:t>HORIZONTE DO TEMPO DE INVESTIMENTO</a:t>
            </a:r>
          </a:p>
          <a:p>
            <a:pPr algn="ctr" defTabSz="609585"/>
            <a:r>
              <a:rPr lang="pt-BR" sz="2400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231801" y="4276552"/>
            <a:ext cx="75419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631596" y="1168612"/>
            <a:ext cx="1092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3600" b="1" dirty="0">
                <a:solidFill>
                  <a:prstClr val="black"/>
                </a:solidFill>
              </a:rPr>
              <a:t> </a:t>
            </a:r>
            <a:r>
              <a:rPr lang="pt-BR" sz="3600" b="1" dirty="0" smtClean="0">
                <a:solidFill>
                  <a:prstClr val="black"/>
                </a:solidFill>
              </a:rPr>
              <a:t>POLÍTICA </a:t>
            </a:r>
            <a:r>
              <a:rPr lang="pt-BR" sz="3600" b="1" dirty="0">
                <a:solidFill>
                  <a:prstClr val="black"/>
                </a:solidFill>
              </a:rPr>
              <a:t>DE INVESTIMENTOS</a:t>
            </a:r>
          </a:p>
        </p:txBody>
      </p:sp>
      <p:sp>
        <p:nvSpPr>
          <p:cNvPr id="32" name="TextBox 2"/>
          <p:cNvSpPr txBox="1"/>
          <p:nvPr/>
        </p:nvSpPr>
        <p:spPr>
          <a:xfrm>
            <a:off x="1164007" y="2590965"/>
            <a:ext cx="3353867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>
              <a:lnSpc>
                <a:spcPct val="90000"/>
              </a:lnSpc>
            </a:pPr>
            <a:endParaRPr lang="pt-BR" sz="4400" dirty="0">
              <a:solidFill>
                <a:srgbClr val="2D372D"/>
              </a:solidFill>
              <a:latin typeface="DIN-Black"/>
              <a:cs typeface="DIN-Black"/>
            </a:endParaRPr>
          </a:p>
          <a:p>
            <a:pPr algn="r" defTabSz="609585">
              <a:lnSpc>
                <a:spcPct val="90000"/>
              </a:lnSpc>
            </a:pPr>
            <a:r>
              <a:rPr lang="pt-BR" sz="4400" dirty="0">
                <a:solidFill>
                  <a:srgbClr val="2D372D"/>
                </a:solidFill>
                <a:latin typeface="DIN-Black"/>
                <a:cs typeface="DIN-Black"/>
              </a:rPr>
              <a:t>OBJETIVOS</a:t>
            </a:r>
          </a:p>
        </p:txBody>
      </p:sp>
      <p:grpSp>
        <p:nvGrpSpPr>
          <p:cNvPr id="34" name="Group 9"/>
          <p:cNvGrpSpPr/>
          <p:nvPr/>
        </p:nvGrpSpPr>
        <p:grpSpPr>
          <a:xfrm>
            <a:off x="5387978" y="2056328"/>
            <a:ext cx="6119197" cy="3247761"/>
            <a:chOff x="4538117" y="1379616"/>
            <a:chExt cx="4788057" cy="2560290"/>
          </a:xfrm>
        </p:grpSpPr>
        <p:sp>
          <p:nvSpPr>
            <p:cNvPr id="35" name="Rectangle 6"/>
            <p:cNvSpPr/>
            <p:nvPr/>
          </p:nvSpPr>
          <p:spPr>
            <a:xfrm>
              <a:off x="4538117" y="1379616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36" name="Rectangle 7"/>
            <p:cNvSpPr/>
            <p:nvPr/>
          </p:nvSpPr>
          <p:spPr>
            <a:xfrm>
              <a:off x="4570727" y="1398991"/>
              <a:ext cx="63230" cy="2406436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6016741" y="2180904"/>
            <a:ext cx="4627321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85">
              <a:spcBef>
                <a:spcPct val="20000"/>
              </a:spcBef>
            </a:pPr>
            <a:r>
              <a:rPr lang="pt-BR" altLang="pt-BR" sz="2400" b="1" dirty="0">
                <a:solidFill>
                  <a:prstClr val="black"/>
                </a:solidFill>
              </a:rPr>
              <a:t>PREFERÊNCIAS </a:t>
            </a:r>
          </a:p>
          <a:p>
            <a:pPr algn="just" defTabSz="609585">
              <a:spcBef>
                <a:spcPct val="20000"/>
              </a:spcBef>
            </a:pPr>
            <a:r>
              <a:rPr lang="pt-BR" altLang="pt-BR" sz="2400" b="1" dirty="0">
                <a:solidFill>
                  <a:prstClr val="black"/>
                </a:solidFill>
              </a:rPr>
              <a:t>DESEJOS </a:t>
            </a:r>
          </a:p>
          <a:p>
            <a:pPr algn="just" defTabSz="609585">
              <a:spcBef>
                <a:spcPct val="20000"/>
              </a:spcBef>
            </a:pPr>
            <a:r>
              <a:rPr lang="pt-BR" altLang="pt-BR" sz="2400" b="1" dirty="0">
                <a:solidFill>
                  <a:prstClr val="black"/>
                </a:solidFill>
              </a:rPr>
              <a:t>DEMANDAS</a:t>
            </a:r>
          </a:p>
          <a:p>
            <a:pPr algn="just" defTabSz="609585">
              <a:spcBef>
                <a:spcPct val="20000"/>
              </a:spcBef>
            </a:pPr>
            <a:endParaRPr lang="pt-BR" altLang="pt-BR" sz="2400" b="1" dirty="0">
              <a:solidFill>
                <a:prstClr val="black"/>
              </a:solidFill>
            </a:endParaRPr>
          </a:p>
          <a:p>
            <a:pPr algn="just" defTabSz="609585">
              <a:spcBef>
                <a:spcPct val="20000"/>
              </a:spcBef>
            </a:pPr>
            <a:r>
              <a:rPr lang="pt-BR" altLang="pt-BR" sz="2400" b="1" dirty="0">
                <a:solidFill>
                  <a:prstClr val="black"/>
                </a:solidFill>
              </a:rPr>
              <a:t>AVALIAÇÃO DE DESEMPENHO (VARIÁVEL MAIS RELEVANTE)</a:t>
            </a:r>
            <a:endParaRPr lang="pt-BR" altLang="pt-BR" sz="2400" dirty="0">
              <a:solidFill>
                <a:prstClr val="black"/>
              </a:solidFill>
            </a:endParaRPr>
          </a:p>
          <a:p>
            <a:pPr defTabSz="609585"/>
            <a:endParaRPr lang="pt-BR" sz="2400" dirty="0">
              <a:solidFill>
                <a:srgbClr val="2D372D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20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12192000" cy="6858000"/>
          </a:xfrm>
          <a:prstGeom prst="rect">
            <a:avLst/>
          </a:prstGeom>
        </p:spPr>
      </p:pic>
      <p:sp>
        <p:nvSpPr>
          <p:cNvPr id="2156552" name="Rectangle 8"/>
          <p:cNvSpPr>
            <a:spLocks noChangeArrowheads="1"/>
          </p:cNvSpPr>
          <p:nvPr/>
        </p:nvSpPr>
        <p:spPr bwMode="auto">
          <a:xfrm>
            <a:off x="2063751" y="1655763"/>
            <a:ext cx="2112963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 de Ações</a:t>
            </a:r>
          </a:p>
        </p:txBody>
      </p:sp>
      <p:sp>
        <p:nvSpPr>
          <p:cNvPr id="2156553" name="Rectangle 9"/>
          <p:cNvSpPr>
            <a:spLocks noChangeArrowheads="1"/>
          </p:cNvSpPr>
          <p:nvPr/>
        </p:nvSpPr>
        <p:spPr bwMode="auto">
          <a:xfrm>
            <a:off x="4778375" y="1663700"/>
            <a:ext cx="250825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Títulos Públicos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56554" name="Oval 10"/>
          <p:cNvSpPr>
            <a:spLocks noChangeArrowheads="1"/>
          </p:cNvSpPr>
          <p:nvPr/>
        </p:nvSpPr>
        <p:spPr bwMode="auto">
          <a:xfrm>
            <a:off x="4619625" y="2686051"/>
            <a:ext cx="2952750" cy="1008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BT" pitchFamily="34" charset="0"/>
              </a:rPr>
              <a:t>Alocação Ótima</a:t>
            </a:r>
          </a:p>
        </p:txBody>
      </p:sp>
      <p:sp>
        <p:nvSpPr>
          <p:cNvPr id="34821" name="Line 11"/>
          <p:cNvSpPr>
            <a:spLocks noChangeShapeType="1"/>
          </p:cNvSpPr>
          <p:nvPr/>
        </p:nvSpPr>
        <p:spPr bwMode="auto">
          <a:xfrm>
            <a:off x="5105401" y="2568575"/>
            <a:ext cx="66675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22" name="Line 12"/>
          <p:cNvSpPr>
            <a:spLocks noChangeShapeType="1"/>
          </p:cNvSpPr>
          <p:nvPr/>
        </p:nvSpPr>
        <p:spPr bwMode="auto">
          <a:xfrm flipH="1">
            <a:off x="6913563" y="2560639"/>
            <a:ext cx="19685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 flipH="1">
            <a:off x="7496175" y="2981325"/>
            <a:ext cx="6540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2156558" name="Rectangle 14"/>
          <p:cNvSpPr>
            <a:spLocks noChangeArrowheads="1"/>
          </p:cNvSpPr>
          <p:nvPr/>
        </p:nvSpPr>
        <p:spPr bwMode="auto">
          <a:xfrm>
            <a:off x="8148638" y="3698875"/>
            <a:ext cx="194310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 Direitos Creditórios</a:t>
            </a:r>
          </a:p>
        </p:txBody>
      </p:sp>
      <p:sp>
        <p:nvSpPr>
          <p:cNvPr id="2156559" name="Rectangle 15"/>
          <p:cNvSpPr>
            <a:spLocks noChangeArrowheads="1"/>
          </p:cNvSpPr>
          <p:nvPr/>
        </p:nvSpPr>
        <p:spPr bwMode="auto">
          <a:xfrm>
            <a:off x="8131175" y="1693863"/>
            <a:ext cx="1944688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Fundos </a:t>
            </a:r>
            <a:r>
              <a:rPr lang="pt-BR" altLang="pt-B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Exterior</a:t>
            </a:r>
            <a:endParaRPr lang="pt-BR" altLang="pt-BR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56561" name="Rectangle 17"/>
          <p:cNvSpPr>
            <a:spLocks noChangeArrowheads="1"/>
          </p:cNvSpPr>
          <p:nvPr/>
        </p:nvSpPr>
        <p:spPr bwMode="auto">
          <a:xfrm>
            <a:off x="2022476" y="2686050"/>
            <a:ext cx="2119313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Fundos Referenciados</a:t>
            </a:r>
          </a:p>
        </p:txBody>
      </p:sp>
      <p:sp>
        <p:nvSpPr>
          <p:cNvPr id="34827" name="Line 18"/>
          <p:cNvSpPr>
            <a:spLocks noChangeShapeType="1"/>
          </p:cNvSpPr>
          <p:nvPr/>
        </p:nvSpPr>
        <p:spPr bwMode="auto">
          <a:xfrm>
            <a:off x="3929063" y="3198814"/>
            <a:ext cx="74136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28" name="Line 19"/>
          <p:cNvSpPr>
            <a:spLocks noChangeShapeType="1"/>
          </p:cNvSpPr>
          <p:nvPr/>
        </p:nvSpPr>
        <p:spPr bwMode="auto">
          <a:xfrm>
            <a:off x="3794125" y="2578101"/>
            <a:ext cx="1016000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2156565" name="Rectangle 21"/>
          <p:cNvSpPr>
            <a:spLocks noChangeArrowheads="1"/>
          </p:cNvSpPr>
          <p:nvPr/>
        </p:nvSpPr>
        <p:spPr bwMode="auto">
          <a:xfrm>
            <a:off x="2022476" y="3706813"/>
            <a:ext cx="2163763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Fundos de Renda Fixa</a:t>
            </a:r>
          </a:p>
        </p:txBody>
      </p:sp>
      <p:sp>
        <p:nvSpPr>
          <p:cNvPr id="34830" name="Line 23"/>
          <p:cNvSpPr>
            <a:spLocks noChangeShapeType="1"/>
          </p:cNvSpPr>
          <p:nvPr/>
        </p:nvSpPr>
        <p:spPr bwMode="auto">
          <a:xfrm flipH="1">
            <a:off x="7286625" y="2568576"/>
            <a:ext cx="93345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2156568" name="Rectangle 24"/>
          <p:cNvSpPr>
            <a:spLocks noChangeArrowheads="1"/>
          </p:cNvSpPr>
          <p:nvPr/>
        </p:nvSpPr>
        <p:spPr bwMode="auto">
          <a:xfrm>
            <a:off x="7115175" y="5384800"/>
            <a:ext cx="304800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Comitê de Investimentos / Conselho Deliberativo</a:t>
            </a:r>
          </a:p>
        </p:txBody>
      </p:sp>
      <p:sp>
        <p:nvSpPr>
          <p:cNvPr id="2156569" name="Oval 25"/>
          <p:cNvSpPr>
            <a:spLocks noChangeArrowheads="1"/>
          </p:cNvSpPr>
          <p:nvPr/>
        </p:nvSpPr>
        <p:spPr bwMode="auto">
          <a:xfrm>
            <a:off x="4244975" y="4124325"/>
            <a:ext cx="3746500" cy="1219200"/>
          </a:xfrm>
          <a:prstGeom prst="ellipse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BT" pitchFamily="34" charset="0"/>
              </a:rPr>
              <a:t>Análise de Riscos e Expectativa de Retornos por Estratégia</a:t>
            </a:r>
          </a:p>
        </p:txBody>
      </p:sp>
      <p:sp>
        <p:nvSpPr>
          <p:cNvPr id="34833" name="Line 26"/>
          <p:cNvSpPr>
            <a:spLocks noChangeShapeType="1"/>
          </p:cNvSpPr>
          <p:nvPr/>
        </p:nvSpPr>
        <p:spPr bwMode="auto">
          <a:xfrm flipV="1">
            <a:off x="4706938" y="6153151"/>
            <a:ext cx="21336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34" name="Line 27"/>
          <p:cNvSpPr>
            <a:spLocks noChangeShapeType="1"/>
          </p:cNvSpPr>
          <p:nvPr/>
        </p:nvSpPr>
        <p:spPr bwMode="auto">
          <a:xfrm flipH="1">
            <a:off x="4168776" y="5080000"/>
            <a:ext cx="3206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2156572" name="Oval 28"/>
          <p:cNvSpPr>
            <a:spLocks noChangeArrowheads="1"/>
          </p:cNvSpPr>
          <p:nvPr/>
        </p:nvSpPr>
        <p:spPr bwMode="auto">
          <a:xfrm>
            <a:off x="1909763" y="5197475"/>
            <a:ext cx="2667000" cy="858838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BT" pitchFamily="34" charset="0"/>
              </a:rPr>
              <a:t>Seleção de </a:t>
            </a:r>
            <a:r>
              <a:rPr lang="pt-BR" altLang="pt-BR" sz="1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BT" pitchFamily="34" charset="0"/>
              </a:rPr>
              <a:t>Instrumentos </a:t>
            </a:r>
            <a:r>
              <a:rPr lang="pt-BR" altLang="pt-BR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BT" pitchFamily="34" charset="0"/>
              </a:rPr>
              <a:t>e Gestores</a:t>
            </a:r>
          </a:p>
        </p:txBody>
      </p:sp>
      <p:sp>
        <p:nvSpPr>
          <p:cNvPr id="34836" name="Line 30"/>
          <p:cNvSpPr>
            <a:spLocks noChangeShapeType="1"/>
          </p:cNvSpPr>
          <p:nvPr/>
        </p:nvSpPr>
        <p:spPr bwMode="auto">
          <a:xfrm flipH="1" flipV="1">
            <a:off x="7545389" y="5178425"/>
            <a:ext cx="733425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2156576" name="Rectangle 32"/>
          <p:cNvSpPr>
            <a:spLocks noChangeArrowheads="1"/>
          </p:cNvSpPr>
          <p:nvPr/>
        </p:nvSpPr>
        <p:spPr bwMode="auto">
          <a:xfrm>
            <a:off x="8135938" y="2714625"/>
            <a:ext cx="194310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Fundos Multimercados</a:t>
            </a:r>
          </a:p>
        </p:txBody>
      </p:sp>
      <p:sp>
        <p:nvSpPr>
          <p:cNvPr id="2156577" name="Text Box 33"/>
          <p:cNvSpPr txBox="1">
            <a:spLocks noGrp="1" noChangeArrowheads="1"/>
          </p:cNvSpPr>
          <p:nvPr>
            <p:ph type="title"/>
          </p:nvPr>
        </p:nvSpPr>
        <p:spPr>
          <a:xfrm>
            <a:off x="2295098" y="922338"/>
            <a:ext cx="7601803" cy="882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3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Modelo de Otimização de Rentabilidade</a:t>
            </a:r>
          </a:p>
        </p:txBody>
      </p:sp>
      <p:sp>
        <p:nvSpPr>
          <p:cNvPr id="34839" name="Line 34"/>
          <p:cNvSpPr>
            <a:spLocks noChangeShapeType="1"/>
          </p:cNvSpPr>
          <p:nvPr/>
        </p:nvSpPr>
        <p:spPr bwMode="auto">
          <a:xfrm flipH="1" flipV="1">
            <a:off x="7867650" y="4914900"/>
            <a:ext cx="781050" cy="4381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0" name="Line 35"/>
          <p:cNvSpPr>
            <a:spLocks noChangeShapeType="1"/>
          </p:cNvSpPr>
          <p:nvPr/>
        </p:nvSpPr>
        <p:spPr bwMode="auto">
          <a:xfrm flipH="1">
            <a:off x="4133850" y="5067300"/>
            <a:ext cx="438150" cy="2476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1" name="Line 36"/>
          <p:cNvSpPr>
            <a:spLocks noChangeShapeType="1"/>
          </p:cNvSpPr>
          <p:nvPr/>
        </p:nvSpPr>
        <p:spPr bwMode="auto">
          <a:xfrm>
            <a:off x="4591050" y="5676900"/>
            <a:ext cx="2514600" cy="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2" name="Line 37"/>
          <p:cNvSpPr>
            <a:spLocks noChangeShapeType="1"/>
          </p:cNvSpPr>
          <p:nvPr/>
        </p:nvSpPr>
        <p:spPr bwMode="auto">
          <a:xfrm flipV="1">
            <a:off x="4191000" y="3581400"/>
            <a:ext cx="876300" cy="3429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3" name="Line 38"/>
          <p:cNvSpPr>
            <a:spLocks noChangeShapeType="1"/>
          </p:cNvSpPr>
          <p:nvPr/>
        </p:nvSpPr>
        <p:spPr bwMode="auto">
          <a:xfrm>
            <a:off x="4133850" y="2971800"/>
            <a:ext cx="552450" cy="952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4" name="Line 39"/>
          <p:cNvSpPr>
            <a:spLocks noChangeShapeType="1"/>
          </p:cNvSpPr>
          <p:nvPr/>
        </p:nvSpPr>
        <p:spPr bwMode="auto">
          <a:xfrm>
            <a:off x="3886200" y="2266950"/>
            <a:ext cx="1219200" cy="5334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5" name="Line 40"/>
          <p:cNvSpPr>
            <a:spLocks noChangeShapeType="1"/>
          </p:cNvSpPr>
          <p:nvPr/>
        </p:nvSpPr>
        <p:spPr bwMode="auto">
          <a:xfrm>
            <a:off x="5981700" y="2305050"/>
            <a:ext cx="0" cy="3619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6" name="Line 41"/>
          <p:cNvSpPr>
            <a:spLocks noChangeShapeType="1"/>
          </p:cNvSpPr>
          <p:nvPr/>
        </p:nvSpPr>
        <p:spPr bwMode="auto">
          <a:xfrm flipH="1">
            <a:off x="7086600" y="2305050"/>
            <a:ext cx="1181100" cy="4953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7" name="Line 42"/>
          <p:cNvSpPr>
            <a:spLocks noChangeShapeType="1"/>
          </p:cNvSpPr>
          <p:nvPr/>
        </p:nvSpPr>
        <p:spPr bwMode="auto">
          <a:xfrm flipH="1">
            <a:off x="7581900" y="3067050"/>
            <a:ext cx="533400" cy="952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8" name="Line 43"/>
          <p:cNvSpPr>
            <a:spLocks noChangeShapeType="1"/>
          </p:cNvSpPr>
          <p:nvPr/>
        </p:nvSpPr>
        <p:spPr bwMode="auto">
          <a:xfrm flipH="1" flipV="1">
            <a:off x="7105650" y="3562350"/>
            <a:ext cx="1009650" cy="4191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4849" name="Line 45"/>
          <p:cNvSpPr>
            <a:spLocks noChangeShapeType="1"/>
          </p:cNvSpPr>
          <p:nvPr/>
        </p:nvSpPr>
        <p:spPr bwMode="auto">
          <a:xfrm>
            <a:off x="6000750" y="3695700"/>
            <a:ext cx="0" cy="4191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919537" y="3700401"/>
          <a:ext cx="7920879" cy="2088208"/>
        </p:xfrm>
        <a:graphic>
          <a:graphicData uri="http://schemas.openxmlformats.org/drawingml/2006/table">
            <a:tbl>
              <a:tblPr/>
              <a:tblGrid>
                <a:gridCol w="4140459"/>
                <a:gridCol w="3780420"/>
              </a:tblGrid>
              <a:tr h="52205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RISCO DE MERCADO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052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Saldo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Total Carteira: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R$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100.000.000,00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522052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Provisão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de Oscilação Diária: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R$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16.000,00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522052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% Provisão de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Oscilação Diária: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0,016%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19537" y="1192411"/>
            <a:ext cx="792087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CARTEIRA ATUAL = RELAÇÃO RISCO vs RETORNO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22716"/>
              </p:ext>
            </p:extLst>
          </p:nvPr>
        </p:nvGraphicFramePr>
        <p:xfrm>
          <a:off x="1919537" y="1967868"/>
          <a:ext cx="7920879" cy="1461132"/>
        </p:xfrm>
        <a:graphic>
          <a:graphicData uri="http://schemas.openxmlformats.org/drawingml/2006/table">
            <a:tbl>
              <a:tblPr/>
              <a:tblGrid>
                <a:gridCol w="4140459"/>
                <a:gridCol w="3780420"/>
              </a:tblGrid>
              <a:tr h="36528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RENTABILIDADE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5283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Saldo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Total Carteira: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R$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100.000.000,00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65283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CARTEIRA</a:t>
                      </a:r>
                      <a:r>
                        <a:rPr lang="pt-BR" sz="1500" b="1" baseline="0" dirty="0" smtClean="0">
                          <a:effectLst/>
                          <a:latin typeface="Bookman Old Style" panose="02050604050505020204" pitchFamily="18" charset="0"/>
                        </a:rPr>
                        <a:t> 100% PÓS-FIXADA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: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6,50% ao ano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365283">
                <a:tc>
                  <a:txBody>
                    <a:bodyPr/>
                    <a:lstStyle/>
                    <a:p>
                      <a:pPr algn="l"/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1B76-7161-4E7C-B7CF-93F3E4CE32B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85591"/>
              </p:ext>
            </p:extLst>
          </p:nvPr>
        </p:nvGraphicFramePr>
        <p:xfrm>
          <a:off x="1919536" y="1825050"/>
          <a:ext cx="7920879" cy="2368735"/>
        </p:xfrm>
        <a:graphic>
          <a:graphicData uri="http://schemas.openxmlformats.org/drawingml/2006/table">
            <a:tbl>
              <a:tblPr/>
              <a:tblGrid>
                <a:gridCol w="4140459"/>
                <a:gridCol w="3780420"/>
              </a:tblGrid>
              <a:tr h="58293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TÍTULOS PÚBLICOS FEDERAIS PRÉ-FIXADOS </a:t>
                      </a:r>
                    </a:p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(LTN - LETRA DO TESOURO NACIONAL)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Vencimento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Rentabilidade Ano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JUL/2020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6,66%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JUL/2021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7,45%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JUL/2023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8,50%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91544" y="1184470"/>
            <a:ext cx="78488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PROJEÇÕES DE RENTABILIDADE  - PRÉ-FIXADOS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2186"/>
              </p:ext>
            </p:extLst>
          </p:nvPr>
        </p:nvGraphicFramePr>
        <p:xfrm>
          <a:off x="1883532" y="4429690"/>
          <a:ext cx="7956883" cy="612068"/>
        </p:xfrm>
        <a:graphic>
          <a:graphicData uri="http://schemas.openxmlformats.org/drawingml/2006/table">
            <a:tbl>
              <a:tblPr/>
              <a:tblGrid>
                <a:gridCol w="4159279"/>
                <a:gridCol w="3797604"/>
              </a:tblGrid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Meta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de Retorno (IPCA + 6% aa)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43870"/>
              </p:ext>
            </p:extLst>
          </p:nvPr>
        </p:nvGraphicFramePr>
        <p:xfrm>
          <a:off x="1883532" y="5275933"/>
          <a:ext cx="7956883" cy="612068"/>
        </p:xfrm>
        <a:graphic>
          <a:graphicData uri="http://schemas.openxmlformats.org/drawingml/2006/table">
            <a:tbl>
              <a:tblPr/>
              <a:tblGrid>
                <a:gridCol w="4159279"/>
                <a:gridCol w="3797604"/>
              </a:tblGrid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IPCA Ano 2019 (Focus)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3,90%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4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1B76-7161-4E7C-B7CF-93F3E4CE32B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4905"/>
              </p:ext>
            </p:extLst>
          </p:nvPr>
        </p:nvGraphicFramePr>
        <p:xfrm>
          <a:off x="1919537" y="1764607"/>
          <a:ext cx="7920879" cy="2368735"/>
        </p:xfrm>
        <a:graphic>
          <a:graphicData uri="http://schemas.openxmlformats.org/drawingml/2006/table">
            <a:tbl>
              <a:tblPr/>
              <a:tblGrid>
                <a:gridCol w="3240360"/>
                <a:gridCol w="4680519"/>
              </a:tblGrid>
              <a:tr h="44645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CARTEIRA ATUAL X CARTEIRA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 PROPOSTA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</a:t>
                      </a:r>
                      <a:r>
                        <a:rPr lang="pt-BR" sz="1600" b="1" baseline="0" dirty="0" smtClean="0">
                          <a:effectLst/>
                          <a:latin typeface="Bookman Old Style" panose="02050604050505020204" pitchFamily="18" charset="0"/>
                        </a:rPr>
                        <a:t> ATUAL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PROPOSTA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58293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r>
                        <a:rPr lang="pt-BR" sz="1600" b="1" baseline="0" dirty="0" smtClean="0">
                          <a:effectLst/>
                          <a:latin typeface="Bookman Old Style" panose="02050604050505020204" pitchFamily="18" charset="0"/>
                        </a:rPr>
                        <a:t> CDI (Pós-Fixada)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100% PRÉ-FIXADO LONGO (3 anos)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Retorno Esperado: 6,50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%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Retorno Esperado: 8,50%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Meta Esperada: 10%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Meta Esperada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: 10%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91544" y="1231878"/>
            <a:ext cx="78488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SIMULAÇÕES DE CARTEIRA (PÓS-FIXADO e PRÉ-FIXADOS)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18190"/>
              </p:ext>
            </p:extLst>
          </p:nvPr>
        </p:nvGraphicFramePr>
        <p:xfrm>
          <a:off x="1919537" y="4928444"/>
          <a:ext cx="7920879" cy="1793032"/>
        </p:xfrm>
        <a:graphic>
          <a:graphicData uri="http://schemas.openxmlformats.org/drawingml/2006/table">
            <a:tbl>
              <a:tblPr/>
              <a:tblGrid>
                <a:gridCol w="3960440"/>
                <a:gridCol w="3960439"/>
              </a:tblGrid>
              <a:tr h="39611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RISCO DE MERCADO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6115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ATUAL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PROPOSTA (Pré-Fixado)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604687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Provisão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Oscilação Diária: </a:t>
                      </a:r>
                    </a:p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R$ 16.000,00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Provisão Oscilação Diária: </a:t>
                      </a:r>
                    </a:p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R</a:t>
                      </a:r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$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1.400.000,00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396115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% Provisão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Oscilação Diária: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0,016%</a:t>
                      </a:r>
                      <a:endParaRPr lang="pt-BR" sz="1500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% Provisão Oscilação Diária: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1,40%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10718"/>
              </p:ext>
            </p:extLst>
          </p:nvPr>
        </p:nvGraphicFramePr>
        <p:xfrm>
          <a:off x="1919537" y="4259030"/>
          <a:ext cx="7920878" cy="612068"/>
        </p:xfrm>
        <a:graphic>
          <a:graphicData uri="http://schemas.openxmlformats.org/drawingml/2006/table">
            <a:tbl>
              <a:tblPr/>
              <a:tblGrid>
                <a:gridCol w="4796129"/>
                <a:gridCol w="3124749"/>
              </a:tblGrid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Adicional de Retorno Previsto PRÉ</a:t>
                      </a:r>
                      <a:endParaRPr lang="pt-BR" sz="1600" b="1" kern="1200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2% ao</a:t>
                      </a:r>
                      <a:r>
                        <a:rPr lang="pt-BR" sz="16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ano</a:t>
                      </a:r>
                      <a:endParaRPr lang="pt-BR" sz="1600" b="1" kern="1200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34795"/>
              </p:ext>
            </p:extLst>
          </p:nvPr>
        </p:nvGraphicFramePr>
        <p:xfrm>
          <a:off x="1919536" y="1825376"/>
          <a:ext cx="7920878" cy="3135239"/>
        </p:xfrm>
        <a:graphic>
          <a:graphicData uri="http://schemas.openxmlformats.org/drawingml/2006/table">
            <a:tbl>
              <a:tblPr/>
              <a:tblGrid>
                <a:gridCol w="3024335"/>
                <a:gridCol w="1296144"/>
                <a:gridCol w="1512168"/>
                <a:gridCol w="2088231"/>
              </a:tblGrid>
              <a:tr h="792089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ALOCAÇÃO DOS RECURSOS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Retorno %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Risco %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Risco</a:t>
                      </a:r>
                      <a:r>
                        <a:rPr lang="pt-BR" sz="1500" b="1" baseline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 R$</a:t>
                      </a:r>
                      <a:endParaRPr lang="pt-BR" sz="15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</a:tr>
              <a:tr h="76581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r>
                        <a:rPr lang="pt-BR" sz="1500" b="1" baseline="0" dirty="0" smtClean="0">
                          <a:effectLst/>
                          <a:latin typeface="Bookman Old Style" panose="02050604050505020204" pitchFamily="18" charset="0"/>
                        </a:rPr>
                        <a:t> PÓS (Posição Atual)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</a:rPr>
                        <a:t>6,50</a:t>
                      </a:r>
                      <a:endParaRPr lang="pt-BR" sz="1500" b="1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0,016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R$ 16.000,00</a:t>
                      </a:r>
                    </a:p>
                    <a:p>
                      <a:pPr algn="ctr"/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76581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90%</a:t>
                      </a:r>
                      <a:r>
                        <a:rPr lang="pt-BR" sz="1500" b="1" baseline="0" dirty="0" smtClean="0">
                          <a:effectLst/>
                          <a:latin typeface="Bookman Old Style" panose="02050604050505020204" pitchFamily="18" charset="0"/>
                        </a:rPr>
                        <a:t> PÓS / 10% PRÉ 3 ANOS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</a:rPr>
                        <a:t>6,70</a:t>
                      </a:r>
                      <a:endParaRPr lang="pt-BR" sz="1500" b="1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0,154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R$ 154.400,00</a:t>
                      </a:r>
                    </a:p>
                    <a:p>
                      <a:pPr algn="ctr"/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76581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80% PÓS / 20% PRÉ 3 ANOS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</a:rPr>
                        <a:t>6,90</a:t>
                      </a:r>
                      <a:endParaRPr lang="pt-BR" sz="1500" b="1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0,293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R$ 293.000,00</a:t>
                      </a:r>
                    </a:p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19536" y="1218849"/>
            <a:ext cx="792087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SIMULAÇÕES DE CARTEIRA = RELAÇÃO RISCO vs RETORNO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919536" y="4725144"/>
          <a:ext cx="7920878" cy="781050"/>
        </p:xfrm>
        <a:graphic>
          <a:graphicData uri="http://schemas.openxmlformats.org/drawingml/2006/table">
            <a:tbl>
              <a:tblPr/>
              <a:tblGrid>
                <a:gridCol w="3024335"/>
                <a:gridCol w="1296144"/>
                <a:gridCol w="1512168"/>
                <a:gridCol w="2088231"/>
              </a:tblGrid>
              <a:tr h="76581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70%</a:t>
                      </a:r>
                      <a:r>
                        <a:rPr lang="pt-BR" sz="1500" b="1" baseline="0" dirty="0" smtClean="0">
                          <a:effectLst/>
                          <a:latin typeface="Bookman Old Style" panose="02050604050505020204" pitchFamily="18" charset="0"/>
                        </a:rPr>
                        <a:t> PÓS / 30% PRÉ 3 ANOS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</a:rPr>
                        <a:t>7,10</a:t>
                      </a:r>
                      <a:endParaRPr lang="pt-BR" sz="1500" b="1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0,431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R$ 431.000,00</a:t>
                      </a:r>
                    </a:p>
                    <a:p>
                      <a:pPr algn="ctr"/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19536" y="5445224"/>
          <a:ext cx="7920878" cy="781050"/>
        </p:xfrm>
        <a:graphic>
          <a:graphicData uri="http://schemas.openxmlformats.org/drawingml/2006/table">
            <a:tbl>
              <a:tblPr/>
              <a:tblGrid>
                <a:gridCol w="3024335"/>
                <a:gridCol w="1296144"/>
                <a:gridCol w="1512168"/>
                <a:gridCol w="2088231"/>
              </a:tblGrid>
              <a:tr h="765811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100% PRÉ 3 ANOS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</a:rPr>
                        <a:t>8,50</a:t>
                      </a:r>
                      <a:endParaRPr lang="pt-BR" sz="1500" b="1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1,40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R$ 1.400.000,00</a:t>
                      </a:r>
                    </a:p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5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1B76-7161-4E7C-B7CF-93F3E4CE32B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845"/>
              </p:ext>
            </p:extLst>
          </p:nvPr>
        </p:nvGraphicFramePr>
        <p:xfrm>
          <a:off x="1919536" y="1681161"/>
          <a:ext cx="7920879" cy="2368735"/>
        </p:xfrm>
        <a:graphic>
          <a:graphicData uri="http://schemas.openxmlformats.org/drawingml/2006/table">
            <a:tbl>
              <a:tblPr/>
              <a:tblGrid>
                <a:gridCol w="3048056"/>
                <a:gridCol w="4872823"/>
              </a:tblGrid>
              <a:tr h="44645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CARTEIRA ATUAL X CARTEIRA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 PROPOSTA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</a:t>
                      </a:r>
                      <a:r>
                        <a:rPr lang="pt-BR" sz="1600" b="1" baseline="0" dirty="0" smtClean="0">
                          <a:effectLst/>
                          <a:latin typeface="Bookman Old Style" panose="02050604050505020204" pitchFamily="18" charset="0"/>
                        </a:rPr>
                        <a:t> ATUAL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PROPOSTA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58293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r>
                        <a:rPr lang="pt-BR" sz="1600" b="1" baseline="0" dirty="0" smtClean="0">
                          <a:effectLst/>
                          <a:latin typeface="Bookman Old Style" panose="02050604050505020204" pitchFamily="18" charset="0"/>
                        </a:rPr>
                        <a:t> Pré-Fixada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70% PRÉ-FIXADO + 30% AÇÕES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Retorno Esperado: 8,50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%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Retorno Esperado: 10% (</a:t>
                      </a:r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 AÇÕES 13,5%)</a:t>
                      </a:r>
                      <a:endParaRPr lang="pt-BR" sz="1600" b="1" kern="1200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451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Meta Esperada: 10%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Meta Esperada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: 10%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91544" y="1076172"/>
            <a:ext cx="78488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SIMULAÇÕES DE CARTEIRA (PÓS-FIXADO e PRÉ-FIXADOS)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919537" y="4863830"/>
          <a:ext cx="7920879" cy="1780060"/>
        </p:xfrm>
        <a:graphic>
          <a:graphicData uri="http://schemas.openxmlformats.org/drawingml/2006/table">
            <a:tbl>
              <a:tblPr/>
              <a:tblGrid>
                <a:gridCol w="3960440"/>
                <a:gridCol w="3960439"/>
              </a:tblGrid>
              <a:tr h="39324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RISCO DE MERCADO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3249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ATUAL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effectLst/>
                          <a:latin typeface="Bookman Old Style" panose="02050604050505020204" pitchFamily="18" charset="0"/>
                        </a:rPr>
                        <a:t>ALOCAÇÃO PROPOSTA (70% X 30%)</a:t>
                      </a:r>
                      <a:endParaRPr lang="pt-BR" sz="16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600313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Provisão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Oscilação Diária: </a:t>
                      </a:r>
                    </a:p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R$ 1.400.000,00</a:t>
                      </a:r>
                      <a:endParaRPr lang="pt-BR" sz="15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Provisão Oscilação Diária: </a:t>
                      </a:r>
                    </a:p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R</a:t>
                      </a:r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$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3.680.000,00</a:t>
                      </a:r>
                      <a:endParaRPr lang="pt-BR" sz="1500" b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393249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effectLst/>
                          <a:latin typeface="Bookman Old Style" panose="02050604050505020204" pitchFamily="18" charset="0"/>
                        </a:rPr>
                        <a:t>% Provisão </a:t>
                      </a:r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Oscilação Diária: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1,40%</a:t>
                      </a:r>
                      <a:endParaRPr lang="pt-BR" sz="1500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effectLst/>
                          <a:latin typeface="Bookman Old Style" panose="02050604050505020204" pitchFamily="18" charset="0"/>
                        </a:rPr>
                        <a:t>% Provisão Oscilação Diária: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</a:rPr>
                        <a:t>3,68%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16398"/>
              </p:ext>
            </p:extLst>
          </p:nvPr>
        </p:nvGraphicFramePr>
        <p:xfrm>
          <a:off x="1919537" y="4150829"/>
          <a:ext cx="7920878" cy="612068"/>
        </p:xfrm>
        <a:graphic>
          <a:graphicData uri="http://schemas.openxmlformats.org/drawingml/2006/table">
            <a:tbl>
              <a:tblPr/>
              <a:tblGrid>
                <a:gridCol w="4796129"/>
                <a:gridCol w="3124749"/>
              </a:tblGrid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Adicional de Retorno Previsto</a:t>
                      </a:r>
                      <a:endParaRPr lang="pt-BR" sz="1600" b="1" kern="1200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1,50% ao</a:t>
                      </a:r>
                      <a:r>
                        <a:rPr lang="pt-BR" sz="16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smtClean="0">
                          <a:solidFill>
                            <a:srgbClr val="0000CC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ano</a:t>
                      </a:r>
                      <a:endParaRPr lang="pt-BR" sz="1600" b="1" kern="1200" dirty="0">
                        <a:solidFill>
                          <a:srgbClr val="0000CC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-95534"/>
            <a:ext cx="12192000" cy="6858000"/>
          </a:xfrm>
          <a:prstGeom prst="rect">
            <a:avLst/>
          </a:prstGeom>
        </p:spPr>
      </p:pic>
      <p:sp>
        <p:nvSpPr>
          <p:cNvPr id="21585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838200" y="2248706"/>
            <a:ext cx="10515600" cy="43513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altLang="pt-BR" sz="2400" b="1" i="1" dirty="0"/>
              <a:t>A gestão de recursos dos RPPS entrou em uma </a:t>
            </a:r>
            <a:r>
              <a:rPr lang="pt-BR" altLang="pt-BR" sz="2400" b="1" i="1" dirty="0" smtClean="0"/>
              <a:t>nova </a:t>
            </a:r>
            <a:r>
              <a:rPr lang="pt-BR" altLang="pt-BR" sz="2400" b="1" i="1" dirty="0"/>
              <a:t>era.</a:t>
            </a:r>
          </a:p>
          <a:p>
            <a:pPr algn="just"/>
            <a:endParaRPr lang="pt-BR" altLang="pt-BR" sz="2400" b="1" i="1" dirty="0"/>
          </a:p>
          <a:p>
            <a:pPr algn="just"/>
            <a:r>
              <a:rPr lang="pt-BR" altLang="pt-BR" sz="2400" b="1" i="1" dirty="0"/>
              <a:t>Investidores de longo prazo devem buscar diversificar as aplicações, utilizando alternativas de otimização dos investimentos.</a:t>
            </a:r>
            <a:r>
              <a:rPr lang="pt-BR" altLang="pt-BR" sz="2400" dirty="0"/>
              <a:t>       </a:t>
            </a:r>
          </a:p>
        </p:txBody>
      </p:sp>
      <p:sp>
        <p:nvSpPr>
          <p:cNvPr id="215859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94207" y="1294714"/>
            <a:ext cx="4257675" cy="542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lnSpc>
                <a:spcPct val="93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pt-BR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418613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960895" y="1105287"/>
            <a:ext cx="3841275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i="1" dirty="0" smtClean="0"/>
              <a:t>Paulo Ricardo Di Blasi</a:t>
            </a:r>
            <a:endParaRPr lang="pt-BR" sz="2000" b="1" i="1" dirty="0"/>
          </a:p>
          <a:p>
            <a:pPr>
              <a:spcBef>
                <a:spcPts val="600"/>
              </a:spcBef>
            </a:pPr>
            <a:r>
              <a:rPr lang="pt-BR" sz="2000" dirty="0" smtClean="0"/>
              <a:t>Consultor Financeiro</a:t>
            </a:r>
            <a:endParaRPr lang="pt-BR" sz="2000" dirty="0"/>
          </a:p>
          <a:p>
            <a:pPr>
              <a:spcBef>
                <a:spcPts val="600"/>
              </a:spcBef>
            </a:pPr>
            <a:r>
              <a:rPr lang="pt-BR" sz="2000" dirty="0" smtClean="0"/>
              <a:t>Professor Universitário</a:t>
            </a:r>
            <a:endParaRPr lang="pt-BR" sz="2000" dirty="0"/>
          </a:p>
          <a:p>
            <a:pPr>
              <a:spcBef>
                <a:spcPts val="600"/>
              </a:spcBef>
            </a:pPr>
            <a:endParaRPr lang="pt-BR" sz="2000" dirty="0"/>
          </a:p>
          <a:p>
            <a:pPr algn="ctr">
              <a:spcBef>
                <a:spcPts val="600"/>
              </a:spcBef>
            </a:pPr>
            <a:r>
              <a:rPr lang="pt-BR" sz="2000" dirty="0" smtClean="0">
                <a:latin typeface="Arial Rounded MT Bold" panose="020F0704030504030204" pitchFamily="34" charset="0"/>
              </a:rPr>
              <a:t>prblasi@hotmail.com </a:t>
            </a:r>
            <a:endParaRPr lang="pt-BR" sz="2000" dirty="0">
              <a:latin typeface="Arial Rounded MT Bold" panose="020F07040305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2000" dirty="0" smtClean="0">
                <a:latin typeface="Arial Rounded MT Bold" panose="020F0704030504030204" pitchFamily="34" charset="0"/>
              </a:rPr>
              <a:t>(21) 98200-6716</a:t>
            </a:r>
            <a:endParaRPr lang="pt-BR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52600" y="2433638"/>
            <a:ext cx="84582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pt-BR" sz="170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5119" y="1602582"/>
            <a:ext cx="4902200" cy="1820862"/>
          </a:xfrm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pt-BR" altLang="pt-BR" sz="1700" dirty="0"/>
              <a:t>Restrição orçamentária dos Governos (que inviabiliza o cumprimento atuarial com recursos fiscais)</a:t>
            </a:r>
          </a:p>
          <a:p>
            <a:r>
              <a:rPr lang="pt-BR" altLang="pt-BR" sz="1700" dirty="0"/>
              <a:t>Perda da atratividade da remuneração dos títulos do Governo</a:t>
            </a:r>
          </a:p>
          <a:p>
            <a:r>
              <a:rPr lang="pt-BR" altLang="pt-BR" sz="1700" dirty="0"/>
              <a:t>Necessidade de gerenciamento da liquidez</a:t>
            </a:r>
            <a:endParaRPr lang="pt-BR" altLang="pt-BR" sz="1700" dirty="0">
              <a:solidFill>
                <a:srgbClr val="0066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0800000">
            <a:off x="1752600" y="3727312"/>
            <a:ext cx="8709025" cy="81280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17526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A50021"/>
                </a:solidFill>
              </a:rPr>
              <a:t>Cenário Proposto</a:t>
            </a:r>
            <a:endParaRPr lang="en-US" altLang="pt-BR" sz="2000">
              <a:solidFill>
                <a:srgbClr val="A5002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15906" y="1119912"/>
            <a:ext cx="204311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5250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907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100" b="1" dirty="0">
                <a:solidFill>
                  <a:srgbClr val="006600"/>
                </a:solidFill>
              </a:rPr>
              <a:t>Cenário Atual</a:t>
            </a:r>
          </a:p>
        </p:txBody>
      </p:sp>
      <p:sp>
        <p:nvSpPr>
          <p:cNvPr id="2130951" name="Rectangle 7"/>
          <p:cNvSpPr>
            <a:spLocks noChangeArrowheads="1"/>
          </p:cNvSpPr>
          <p:nvPr/>
        </p:nvSpPr>
        <p:spPr bwMode="auto">
          <a:xfrm>
            <a:off x="2715906" y="4609822"/>
            <a:ext cx="6904038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Ambiente macroeconômico estável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Redução da remuneração dos títulos públicos federais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Novos instrumentos </a:t>
            </a:r>
            <a:r>
              <a:rPr lang="pt-BR" altLang="pt-BR" dirty="0">
                <a:solidFill>
                  <a:srgbClr val="000000"/>
                </a:solidFill>
              </a:rPr>
              <a:t>para diversificação da carteira</a:t>
            </a:r>
            <a:endParaRPr lang="pt-BR" altLang="pt-B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45000"/>
              </a:spcAft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endParaRPr lang="pt-BR" altLang="pt-BR" sz="1500" dirty="0">
              <a:solidFill>
                <a:srgbClr val="000000"/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>
            <a:off x="6256260" y="2243305"/>
            <a:ext cx="1771318" cy="41910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17526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032626" y="2111376"/>
            <a:ext cx="340677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000000"/>
                </a:solidFill>
              </a:rPr>
              <a:t>Como gerir os investimentos?</a:t>
            </a:r>
            <a:endParaRPr lang="pt-BR" altLang="pt-BR" sz="21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1" y="1296537"/>
            <a:ext cx="8991394" cy="32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250669" y="2833822"/>
            <a:ext cx="1953553" cy="728685"/>
            <a:chOff x="4570726" y="1398991"/>
            <a:chExt cx="4788057" cy="2560290"/>
          </a:xfrm>
        </p:grpSpPr>
        <p:sp>
          <p:nvSpPr>
            <p:cNvPr id="6" name="Rectangle 6"/>
            <p:cNvSpPr/>
            <p:nvPr/>
          </p:nvSpPr>
          <p:spPr>
            <a:xfrm>
              <a:off x="4570726" y="1398991"/>
              <a:ext cx="4788057" cy="2560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7650" dist="88900" dir="1200000" sx="109000" sy="109000" algn="tl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4570726" y="1398991"/>
              <a:ext cx="67916" cy="2560290"/>
            </a:xfrm>
            <a:prstGeom prst="rect">
              <a:avLst/>
            </a:prstGeom>
            <a:solidFill>
              <a:srgbClr val="54C1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pt-BR" sz="2400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50669" y="2971923"/>
            <a:ext cx="192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2400" b="1" dirty="0">
                <a:solidFill>
                  <a:prstClr val="black"/>
                </a:solidFill>
              </a:rPr>
              <a:t>INFLAÇÃO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59891" y="4763865"/>
            <a:ext cx="938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pt-BR" sz="2400" b="1" dirty="0">
                <a:solidFill>
                  <a:prstClr val="black"/>
                </a:solidFill>
              </a:rPr>
              <a:t>HORIZONTE DO TEMPO</a:t>
            </a:r>
          </a:p>
        </p:txBody>
      </p:sp>
      <p:sp>
        <p:nvSpPr>
          <p:cNvPr id="10" name="Rectangle 7"/>
          <p:cNvSpPr/>
          <p:nvPr/>
        </p:nvSpPr>
        <p:spPr>
          <a:xfrm>
            <a:off x="2496582" y="4736569"/>
            <a:ext cx="134985" cy="657535"/>
          </a:xfrm>
          <a:prstGeom prst="rect">
            <a:avLst/>
          </a:prstGeom>
          <a:solidFill>
            <a:srgbClr val="54C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013826" y="2173289"/>
            <a:ext cx="1501775" cy="1508125"/>
          </a:xfrm>
          <a:prstGeom prst="chevron">
            <a:avLst>
              <a:gd name="adj" fmla="val 19750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059239" y="2154239"/>
            <a:ext cx="1404937" cy="1546225"/>
          </a:xfrm>
          <a:prstGeom prst="chevron">
            <a:avLst>
              <a:gd name="adj" fmla="val 19750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849563" y="2154239"/>
            <a:ext cx="1454150" cy="1546225"/>
          </a:xfrm>
          <a:prstGeom prst="chevron">
            <a:avLst>
              <a:gd name="adj" fmla="val 19750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690688" y="2154239"/>
            <a:ext cx="1446212" cy="1546225"/>
          </a:xfrm>
          <a:prstGeom prst="homePlate">
            <a:avLst>
              <a:gd name="adj" fmla="val 25093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006850" y="2614613"/>
            <a:ext cx="1727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300">
              <a:solidFill>
                <a:srgbClr val="FFFFFF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221289" y="2154239"/>
            <a:ext cx="1417637" cy="1546225"/>
          </a:xfrm>
          <a:prstGeom prst="chevron">
            <a:avLst>
              <a:gd name="adj" fmla="val 19750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78426" y="2298700"/>
            <a:ext cx="1509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600">
              <a:solidFill>
                <a:srgbClr val="FFFFFF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381751" y="2154239"/>
            <a:ext cx="1528763" cy="1546225"/>
          </a:xfrm>
          <a:prstGeom prst="chevron">
            <a:avLst>
              <a:gd name="adj" fmla="val 19750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453188" y="2324101"/>
            <a:ext cx="1511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500">
              <a:solidFill>
                <a:srgbClr val="FFFFFF"/>
              </a:solidFill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642225" y="2154239"/>
            <a:ext cx="1627188" cy="1546225"/>
          </a:xfrm>
          <a:prstGeom prst="chevron">
            <a:avLst>
              <a:gd name="adj" fmla="val 17525"/>
            </a:avLst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823201" y="2451101"/>
            <a:ext cx="1655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500">
              <a:solidFill>
                <a:srgbClr val="FFFFFF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032126" y="2325688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600">
              <a:solidFill>
                <a:srgbClr val="FFFFFF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95451" y="2373314"/>
            <a:ext cx="13557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Identificação da Oportunidade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627189" y="3473451"/>
            <a:ext cx="1222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 sz="1000">
              <a:solidFill>
                <a:srgbClr val="FFFFFF"/>
              </a:solidFill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175250" y="3311525"/>
            <a:ext cx="1366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457950" y="3138489"/>
            <a:ext cx="1366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00201" y="2924175"/>
            <a:ext cx="1185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03550" y="2660650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Fundamentação da análise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9426576" y="2628900"/>
            <a:ext cx="1241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814513" y="1312864"/>
            <a:ext cx="2946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500">
                <a:solidFill>
                  <a:srgbClr val="006600"/>
                </a:solidFill>
                <a:latin typeface="Trebuchet MS" panose="020B0603020202020204" pitchFamily="34" charset="0"/>
              </a:rPr>
              <a:t>Processo Decisório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527676" y="2605088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Risco de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Liquidez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746876" y="2624138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Risco de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Crédito 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403726" y="2624138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Risco de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Mercado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7851775" y="2624139"/>
            <a:ext cx="1475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Aprovação no 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e na Presidência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Caso aprovado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9261475" y="268128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Realização 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Investimento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1710532" y="4207418"/>
            <a:ext cx="8496300" cy="93662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FFFFFF"/>
                </a:solidFill>
                <a:cs typeface="Times New Roman" panose="02020603050405020304" pitchFamily="18" charset="0"/>
              </a:rPr>
              <a:t>Aprova</a:t>
            </a:r>
            <a:r>
              <a:rPr lang="pt-BR" altLang="pt-BR" sz="20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ç</a:t>
            </a:r>
            <a:r>
              <a:rPr lang="pt-BR" altLang="pt-BR" sz="2000">
                <a:solidFill>
                  <a:srgbClr val="FFFFFF"/>
                </a:solidFill>
                <a:cs typeface="Times New Roman" panose="02020603050405020304" pitchFamily="18" charset="0"/>
              </a:rPr>
              <a:t>ão pr</a:t>
            </a:r>
            <a:r>
              <a:rPr lang="pt-BR" altLang="pt-BR" sz="20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é</a:t>
            </a:r>
            <a:r>
              <a:rPr lang="pt-BR" altLang="pt-BR" sz="2000">
                <a:solidFill>
                  <a:srgbClr val="FFFFFF"/>
                </a:solidFill>
                <a:cs typeface="Times New Roman" panose="02020603050405020304" pitchFamily="18" charset="0"/>
              </a:rPr>
              <a:t>via das Diretrizes e da Pol</a:t>
            </a:r>
            <a:r>
              <a:rPr lang="pt-BR" altLang="pt-BR" sz="20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í</a:t>
            </a:r>
            <a:r>
              <a:rPr lang="pt-BR" altLang="pt-BR" sz="2000">
                <a:solidFill>
                  <a:srgbClr val="FFFFFF"/>
                </a:solidFill>
                <a:cs typeface="Times New Roman" panose="02020603050405020304" pitchFamily="18" charset="0"/>
              </a:rPr>
              <a:t>tica de Investimentos</a:t>
            </a:r>
            <a:endParaRPr lang="pt-BR" altLang="pt-BR" sz="20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73"/>
            <a:ext cx="12192000" cy="6858000"/>
          </a:xfrm>
          <a:prstGeom prst="rect">
            <a:avLst/>
          </a:prstGeom>
        </p:spPr>
      </p:pic>
      <p:sp>
        <p:nvSpPr>
          <p:cNvPr id="11266" name="Rectangle 20"/>
          <p:cNvSpPr>
            <a:spLocks noChangeArrowheads="1"/>
          </p:cNvSpPr>
          <p:nvPr/>
        </p:nvSpPr>
        <p:spPr bwMode="auto">
          <a:xfrm>
            <a:off x="1968501" y="1357313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5250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907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000" b="1" dirty="0">
                <a:solidFill>
                  <a:srgbClr val="006600"/>
                </a:solidFill>
              </a:rPr>
              <a:t>A capacidade de análise e monitoramento do risco dos ativos determina a modalidade preferencial de gestão dos investimentos</a:t>
            </a:r>
          </a:p>
        </p:txBody>
      </p:sp>
      <p:sp>
        <p:nvSpPr>
          <p:cNvPr id="11268" name="Rectangle 22"/>
          <p:cNvSpPr>
            <a:spLocks noChangeArrowheads="1"/>
          </p:cNvSpPr>
          <p:nvPr/>
        </p:nvSpPr>
        <p:spPr bwMode="auto">
          <a:xfrm>
            <a:off x="7437439" y="2728912"/>
            <a:ext cx="2390775" cy="32019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269" name="Rectangle 23"/>
          <p:cNvSpPr>
            <a:spLocks noChangeArrowheads="1"/>
          </p:cNvSpPr>
          <p:nvPr/>
        </p:nvSpPr>
        <p:spPr bwMode="auto">
          <a:xfrm>
            <a:off x="6572251" y="2733676"/>
            <a:ext cx="1539875" cy="25384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270" name="Rectangle 24"/>
          <p:cNvSpPr>
            <a:spLocks noChangeArrowheads="1"/>
          </p:cNvSpPr>
          <p:nvPr/>
        </p:nvSpPr>
        <p:spPr bwMode="auto">
          <a:xfrm>
            <a:off x="5424489" y="2733676"/>
            <a:ext cx="1546225" cy="14589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271" name="Text Box 25"/>
          <p:cNvSpPr txBox="1">
            <a:spLocks noChangeArrowheads="1"/>
          </p:cNvSpPr>
          <p:nvPr/>
        </p:nvSpPr>
        <p:spPr bwMode="auto">
          <a:xfrm>
            <a:off x="6837363" y="3387725"/>
            <a:ext cx="1395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0033CC"/>
                </a:solidFill>
              </a:rPr>
              <a:t>Gestão Própria</a:t>
            </a:r>
          </a:p>
        </p:txBody>
      </p:sp>
      <p:sp>
        <p:nvSpPr>
          <p:cNvPr id="11272" name="Text Box 26"/>
          <p:cNvSpPr txBox="1">
            <a:spLocks noChangeArrowheads="1"/>
          </p:cNvSpPr>
          <p:nvPr/>
        </p:nvSpPr>
        <p:spPr bwMode="auto">
          <a:xfrm>
            <a:off x="6042026" y="3489325"/>
            <a:ext cx="995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pt-BR" b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273" name="Text Box 27"/>
          <p:cNvSpPr txBox="1">
            <a:spLocks noChangeArrowheads="1"/>
          </p:cNvSpPr>
          <p:nvPr/>
        </p:nvSpPr>
        <p:spPr bwMode="auto">
          <a:xfrm>
            <a:off x="5632451" y="2773363"/>
            <a:ext cx="1508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0033CC"/>
                </a:solidFill>
              </a:rPr>
              <a:t>Gestão Mista</a:t>
            </a: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auto">
          <a:xfrm>
            <a:off x="8086725" y="4105275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0033CC"/>
                </a:solidFill>
              </a:rPr>
              <a:t>Gestão Própria </a:t>
            </a:r>
          </a:p>
        </p:txBody>
      </p:sp>
      <p:sp>
        <p:nvSpPr>
          <p:cNvPr id="11275" name="AutoShape 29"/>
          <p:cNvSpPr>
            <a:spLocks noChangeArrowheads="1"/>
          </p:cNvSpPr>
          <p:nvPr/>
        </p:nvSpPr>
        <p:spPr bwMode="auto">
          <a:xfrm>
            <a:off x="1990725" y="2741614"/>
            <a:ext cx="6838950" cy="31956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812800" indent="-8128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endParaRPr lang="it-IT" altLang="pt-BR" sz="2000" b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276" name="Line 30"/>
          <p:cNvSpPr>
            <a:spLocks noChangeShapeType="1"/>
          </p:cNvSpPr>
          <p:nvPr/>
        </p:nvSpPr>
        <p:spPr bwMode="auto">
          <a:xfrm flipH="1" flipV="1">
            <a:off x="2693989" y="5272088"/>
            <a:ext cx="54054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11277" name="Line 31"/>
          <p:cNvSpPr>
            <a:spLocks noChangeShapeType="1"/>
          </p:cNvSpPr>
          <p:nvPr/>
        </p:nvSpPr>
        <p:spPr bwMode="auto">
          <a:xfrm flipH="1" flipV="1">
            <a:off x="3849689" y="4192588"/>
            <a:ext cx="31210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11278" name="Text Box 32"/>
          <p:cNvSpPr txBox="1">
            <a:spLocks noChangeArrowheads="1"/>
          </p:cNvSpPr>
          <p:nvPr/>
        </p:nvSpPr>
        <p:spPr bwMode="auto">
          <a:xfrm>
            <a:off x="4378326" y="3254376"/>
            <a:ext cx="21256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FFFF00"/>
                </a:solidFill>
              </a:rPr>
              <a:t>Outras modalidades de investimento</a:t>
            </a:r>
          </a:p>
        </p:txBody>
      </p:sp>
      <p:sp>
        <p:nvSpPr>
          <p:cNvPr id="11279" name="Text Box 33"/>
          <p:cNvSpPr txBox="1">
            <a:spLocks noChangeArrowheads="1"/>
          </p:cNvSpPr>
          <p:nvPr/>
        </p:nvSpPr>
        <p:spPr bwMode="auto">
          <a:xfrm>
            <a:off x="3754438" y="5289550"/>
            <a:ext cx="278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FFFF00"/>
                </a:solidFill>
              </a:rPr>
              <a:t>Títulos públicos federais pós-fixados</a:t>
            </a:r>
          </a:p>
        </p:txBody>
      </p:sp>
      <p:sp>
        <p:nvSpPr>
          <p:cNvPr id="11280" name="Text Box 34"/>
          <p:cNvSpPr txBox="1">
            <a:spLocks noChangeArrowheads="1"/>
          </p:cNvSpPr>
          <p:nvPr/>
        </p:nvSpPr>
        <p:spPr bwMode="auto">
          <a:xfrm>
            <a:off x="3678239" y="4254500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1800">
                <a:solidFill>
                  <a:srgbClr val="FFFF00"/>
                </a:solidFill>
              </a:rPr>
              <a:t>Títulos públicos federais atrelados a índices de preços e prefixados</a:t>
            </a:r>
          </a:p>
        </p:txBody>
      </p:sp>
      <p:sp>
        <p:nvSpPr>
          <p:cNvPr id="1927203" name="Rectangle 35"/>
          <p:cNvSpPr>
            <a:spLocks noChangeArrowheads="1"/>
          </p:cNvSpPr>
          <p:nvPr/>
        </p:nvSpPr>
        <p:spPr bwMode="auto">
          <a:xfrm rot="-2544477">
            <a:off x="914401" y="3724275"/>
            <a:ext cx="503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500">
                <a:solidFill>
                  <a:srgbClr val="FF0000"/>
                </a:solidFill>
              </a:rPr>
              <a:t>Capacidade de gestão dos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6111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2" y="259307"/>
            <a:ext cx="12192000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18029" y="1184276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52500" indent="-285750">
              <a:spcBef>
                <a:spcPct val="20000"/>
              </a:spcBef>
              <a:buClr>
                <a:srgbClr val="996600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228600">
              <a:spcBef>
                <a:spcPct val="20000"/>
              </a:spcBef>
              <a:buClr>
                <a:srgbClr val="9966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907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228600">
              <a:spcBef>
                <a:spcPct val="20000"/>
              </a:spcBef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-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100" b="1" dirty="0">
                <a:solidFill>
                  <a:srgbClr val="006600"/>
                </a:solidFill>
              </a:rPr>
              <a:t>Critérios para análise dos investimentos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9198256">
            <a:off x="5243513" y="3394076"/>
            <a:ext cx="1593850" cy="15970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pt-BR" sz="16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143250" name="Group 18"/>
          <p:cNvGrpSpPr>
            <a:grpSpLocks/>
          </p:cNvGrpSpPr>
          <p:nvPr/>
        </p:nvGrpSpPr>
        <p:grpSpPr bwMode="auto">
          <a:xfrm>
            <a:off x="4176713" y="1495426"/>
            <a:ext cx="2228850" cy="1997075"/>
            <a:chOff x="1671" y="942"/>
            <a:chExt cx="1404" cy="1258"/>
          </a:xfrm>
        </p:grpSpPr>
        <p:sp>
          <p:nvSpPr>
            <p:cNvPr id="13331" name="Rectangle 5"/>
            <p:cNvSpPr>
              <a:spLocks noChangeArrowheads="1"/>
            </p:cNvSpPr>
            <p:nvPr/>
          </p:nvSpPr>
          <p:spPr bwMode="auto">
            <a:xfrm>
              <a:off x="2061" y="1994"/>
              <a:ext cx="171" cy="171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srgbClr val="FFFFFF"/>
                  </a:solidFill>
                  <a:latin typeface="Trebuchet MS" panose="020B0603020202020204" pitchFamily="34" charset="0"/>
                </a:rPr>
                <a:t>1</a:t>
              </a:r>
            </a:p>
          </p:txBody>
        </p:sp>
        <p:sp>
          <p:nvSpPr>
            <p:cNvPr id="13332" name="Freeform 11"/>
            <p:cNvSpPr>
              <a:spLocks/>
            </p:cNvSpPr>
            <p:nvPr/>
          </p:nvSpPr>
          <p:spPr bwMode="auto">
            <a:xfrm rot="3798256" flipH="1">
              <a:off x="1610" y="1003"/>
              <a:ext cx="1258" cy="1135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1135 h 819"/>
                <a:gd name="T4" fmla="*/ 1258 w 820"/>
                <a:gd name="T5" fmla="*/ 1135 h 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3333" name="Text Box 13"/>
            <p:cNvSpPr txBox="1">
              <a:spLocks noChangeArrowheads="1"/>
            </p:cNvSpPr>
            <p:nvPr/>
          </p:nvSpPr>
          <p:spPr bwMode="auto">
            <a:xfrm>
              <a:off x="1827" y="1226"/>
              <a:ext cx="1248" cy="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33CC"/>
                  </a:solidFill>
                  <a:latin typeface="Trebuchet MS" panose="020B0603020202020204" pitchFamily="34" charset="0"/>
                </a:rPr>
                <a:t>Política de Investimentos aprovada pelo Conselho de Administração</a:t>
              </a:r>
            </a:p>
          </p:txBody>
        </p:sp>
      </p:grpSp>
      <p:grpSp>
        <p:nvGrpSpPr>
          <p:cNvPr id="2143253" name="Group 21"/>
          <p:cNvGrpSpPr>
            <a:grpSpLocks/>
          </p:cNvGrpSpPr>
          <p:nvPr/>
        </p:nvGrpSpPr>
        <p:grpSpPr bwMode="auto">
          <a:xfrm>
            <a:off x="3071813" y="4156076"/>
            <a:ext cx="2260600" cy="1895475"/>
            <a:chOff x="975" y="2618"/>
            <a:chExt cx="1424" cy="1194"/>
          </a:xfrm>
        </p:grpSpPr>
        <p:sp>
          <p:nvSpPr>
            <p:cNvPr id="13328" name="Rectangle 8"/>
            <p:cNvSpPr>
              <a:spLocks noChangeArrowheads="1"/>
            </p:cNvSpPr>
            <p:nvPr/>
          </p:nvSpPr>
          <p:spPr bwMode="auto">
            <a:xfrm>
              <a:off x="2172" y="3263"/>
              <a:ext cx="171" cy="171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srgbClr val="FFFFFF"/>
                  </a:solidFill>
                  <a:latin typeface="Trebuchet MS" panose="020B0603020202020204" pitchFamily="34" charset="0"/>
                </a:rPr>
                <a:t>4</a:t>
              </a:r>
            </a:p>
          </p:txBody>
        </p:sp>
        <p:sp>
          <p:nvSpPr>
            <p:cNvPr id="13329" name="Freeform 10"/>
            <p:cNvSpPr>
              <a:spLocks/>
            </p:cNvSpPr>
            <p:nvPr/>
          </p:nvSpPr>
          <p:spPr bwMode="auto">
            <a:xfrm rot="-7001744">
              <a:off x="1198" y="2611"/>
              <a:ext cx="1146" cy="1256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1256 h 819"/>
                <a:gd name="T4" fmla="*/ 1146 w 820"/>
                <a:gd name="T5" fmla="*/ 1256 h 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3330" name="Text Box 14"/>
            <p:cNvSpPr txBox="1">
              <a:spLocks noChangeArrowheads="1"/>
            </p:cNvSpPr>
            <p:nvPr/>
          </p:nvSpPr>
          <p:spPr bwMode="auto">
            <a:xfrm>
              <a:off x="975" y="2618"/>
              <a:ext cx="120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33CC"/>
                  </a:solidFill>
                  <a:latin typeface="Trebuchet MS" panose="020B0603020202020204" pitchFamily="34" charset="0"/>
                </a:rPr>
                <a:t>Alocação eficiente dos recursos</a:t>
              </a:r>
            </a:p>
          </p:txBody>
        </p:sp>
      </p:grpSp>
      <p:grpSp>
        <p:nvGrpSpPr>
          <p:cNvPr id="2143252" name="Group 20"/>
          <p:cNvGrpSpPr>
            <a:grpSpLocks/>
          </p:cNvGrpSpPr>
          <p:nvPr/>
        </p:nvGrpSpPr>
        <p:grpSpPr bwMode="auto">
          <a:xfrm>
            <a:off x="5929313" y="4930775"/>
            <a:ext cx="1981200" cy="1993900"/>
            <a:chOff x="2775" y="3106"/>
            <a:chExt cx="1248" cy="1256"/>
          </a:xfrm>
        </p:grpSpPr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3447" y="3167"/>
              <a:ext cx="171" cy="171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srgbClr val="FFFFFF"/>
                  </a:solidFill>
                  <a:latin typeface="Trebuchet MS" panose="020B0603020202020204" pitchFamily="34" charset="0"/>
                </a:rPr>
                <a:t>3</a:t>
              </a:r>
            </a:p>
          </p:txBody>
        </p:sp>
        <p:sp>
          <p:nvSpPr>
            <p:cNvPr id="13326" name="Freeform 9"/>
            <p:cNvSpPr>
              <a:spLocks/>
            </p:cNvSpPr>
            <p:nvPr/>
          </p:nvSpPr>
          <p:spPr bwMode="auto">
            <a:xfrm rot="9198256">
              <a:off x="2863" y="3106"/>
              <a:ext cx="1144" cy="1256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1256 h 819"/>
                <a:gd name="T4" fmla="*/ 1144 w 820"/>
                <a:gd name="T5" fmla="*/ 1256 h 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775" y="3386"/>
              <a:ext cx="1248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33CC"/>
                  </a:solidFill>
                  <a:latin typeface="Trebuchet MS" panose="020B0603020202020204" pitchFamily="34" charset="0"/>
                </a:rPr>
                <a:t>Cumprimento das obrigações atuariais</a:t>
              </a:r>
            </a:p>
          </p:txBody>
        </p:sp>
      </p:grpSp>
      <p:grpSp>
        <p:nvGrpSpPr>
          <p:cNvPr id="2143251" name="Group 19"/>
          <p:cNvGrpSpPr>
            <a:grpSpLocks/>
          </p:cNvGrpSpPr>
          <p:nvPr/>
        </p:nvGrpSpPr>
        <p:grpSpPr bwMode="auto">
          <a:xfrm>
            <a:off x="6767513" y="2403475"/>
            <a:ext cx="2114550" cy="1866900"/>
            <a:chOff x="3303" y="1514"/>
            <a:chExt cx="1332" cy="1176"/>
          </a:xfrm>
        </p:grpSpPr>
        <p:sp>
          <p:nvSpPr>
            <p:cNvPr id="13322" name="Rectangle 6"/>
            <p:cNvSpPr>
              <a:spLocks noChangeArrowheads="1"/>
            </p:cNvSpPr>
            <p:nvPr/>
          </p:nvSpPr>
          <p:spPr bwMode="auto">
            <a:xfrm>
              <a:off x="3372" y="1871"/>
              <a:ext cx="171" cy="171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srgbClr val="FFFFFF"/>
                  </a:solidFill>
                  <a:latin typeface="Trebuchet MS" panose="020B0603020202020204" pitchFamily="34" charset="0"/>
                </a:rPr>
                <a:t>2</a:t>
              </a:r>
            </a:p>
          </p:txBody>
        </p:sp>
        <p:sp>
          <p:nvSpPr>
            <p:cNvPr id="13323" name="Freeform 12"/>
            <p:cNvSpPr>
              <a:spLocks/>
            </p:cNvSpPr>
            <p:nvPr/>
          </p:nvSpPr>
          <p:spPr bwMode="auto">
            <a:xfrm rot="-7001744" flipH="1" flipV="1">
              <a:off x="3360" y="1457"/>
              <a:ext cx="1142" cy="1256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1256 h 819"/>
                <a:gd name="T4" fmla="*/ 1142 w 820"/>
                <a:gd name="T5" fmla="*/ 1256 h 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200" b="1">
                <a:solidFill>
                  <a:srgbClr val="000000"/>
                </a:solidFill>
              </a:endParaRPr>
            </a:p>
          </p:txBody>
        </p:sp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3435" y="2138"/>
              <a:ext cx="1200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33CC"/>
                  </a:solidFill>
                  <a:latin typeface="Trebuchet MS" panose="020B0603020202020204" pitchFamily="34" charset="0"/>
                </a:rPr>
                <a:t>Gerenciamento de Riscos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33CC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5295900" y="3884614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FFFFFF"/>
                </a:solidFill>
              </a:rPr>
              <a:t>Análise dos Investimentos</a:t>
            </a:r>
          </a:p>
        </p:txBody>
      </p:sp>
    </p:spTree>
    <p:extLst>
      <p:ext uri="{BB962C8B-B14F-4D97-AF65-F5344CB8AC3E}">
        <p14:creationId xmlns:p14="http://schemas.microsoft.com/office/powerpoint/2010/main" val="4005965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4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4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4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4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4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4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4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450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84913" y="1745068"/>
            <a:ext cx="10222173" cy="4799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400" b="1" dirty="0"/>
              <a:t>Investidores de longo prazo podem ser: fundos de pensão, RPPS, empresas capitalizadas, indivíduos e famílias com patrimônio substancial.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b="1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pt-BR" altLang="pt-BR" sz="2400" b="1" dirty="0"/>
              <a:t> Ao longo dos últimos 25 anos, tem sido constante o debate sobre quais os investimentos mais adequados para investidores de longo prazo.</a:t>
            </a:r>
          </a:p>
          <a:p>
            <a:pPr algn="just">
              <a:lnSpc>
                <a:spcPct val="90000"/>
              </a:lnSpc>
            </a:pPr>
            <a:endParaRPr lang="pt-BR" altLang="pt-BR" sz="2400" b="1" dirty="0"/>
          </a:p>
          <a:p>
            <a:pPr algn="just">
              <a:lnSpc>
                <a:spcPct val="90000"/>
              </a:lnSpc>
            </a:pPr>
            <a:r>
              <a:rPr lang="pt-BR" altLang="pt-BR" sz="2400" b="1" dirty="0"/>
              <a:t> Debate renda fixa x renda variável: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b="1" dirty="0">
                <a:solidFill>
                  <a:schemeClr val="hlink"/>
                </a:solidFill>
              </a:rPr>
              <a:t>Para um portfolio de longo prazo, conceitualmente, qual é o melhor investimento, renda fixa ou renda variável?	</a:t>
            </a:r>
            <a:r>
              <a:rPr lang="pt-BR" altLang="pt-BR" sz="2400" b="1" dirty="0"/>
              <a:t>							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98125" y="11262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800" b="1" dirty="0" smtClean="0">
                <a:solidFill>
                  <a:srgbClr val="006600"/>
                </a:solidFill>
              </a:rPr>
              <a:t>POLÍTICA DE INVESTIMENTOS</a:t>
            </a:r>
            <a:endParaRPr lang="pt-BR" alt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4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4C126"/>
        </a:solidFill>
        <a:ln>
          <a:noFill/>
        </a:ln>
        <a:effectLst>
          <a:outerShdw blurRad="247650" dist="88900" dir="1200000" sx="109000" sy="109000" algn="tl" rotWithShape="0">
            <a:srgbClr val="000000">
              <a:alpha val="1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">
  <a:themeElements>
    <a:clrScheme name="TEMPLATE 2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6600"/>
      </a:accent1>
      <a:accent2>
        <a:srgbClr val="000066"/>
      </a:accent2>
      <a:accent3>
        <a:srgbClr val="AAAAAA"/>
      </a:accent3>
      <a:accent4>
        <a:srgbClr val="DADADA"/>
      </a:accent4>
      <a:accent5>
        <a:srgbClr val="AAB8AA"/>
      </a:accent5>
      <a:accent6>
        <a:srgbClr val="00005C"/>
      </a:accent6>
      <a:hlink>
        <a:srgbClr val="A50021"/>
      </a:hlink>
      <a:folHlink>
        <a:srgbClr val="AF9C53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7526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7526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6600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AB8AA"/>
        </a:accent5>
        <a:accent6>
          <a:srgbClr val="00005C"/>
        </a:accent6>
        <a:hlink>
          <a:srgbClr val="A50021"/>
        </a:hlink>
        <a:folHlink>
          <a:srgbClr val="AF9C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A50021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CFAAAB"/>
        </a:accent5>
        <a:accent6>
          <a:srgbClr val="00005C"/>
        </a:accent6>
        <a:hlink>
          <a:srgbClr val="006600"/>
        </a:hlink>
        <a:folHlink>
          <a:srgbClr val="AF9C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4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A50021"/>
        </a:accent2>
        <a:accent3>
          <a:srgbClr val="AAAAAA"/>
        </a:accent3>
        <a:accent4>
          <a:srgbClr val="DADADA"/>
        </a:accent4>
        <a:accent5>
          <a:srgbClr val="AAAAB8"/>
        </a:accent5>
        <a:accent6>
          <a:srgbClr val="95001D"/>
        </a:accent6>
        <a:hlink>
          <a:srgbClr val="006600"/>
        </a:hlink>
        <a:folHlink>
          <a:srgbClr val="AF9C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5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AF9C53"/>
        </a:accent1>
        <a:accent2>
          <a:srgbClr val="A50021"/>
        </a:accent2>
        <a:accent3>
          <a:srgbClr val="AAAAAA"/>
        </a:accent3>
        <a:accent4>
          <a:srgbClr val="DADADA"/>
        </a:accent4>
        <a:accent5>
          <a:srgbClr val="D4CBB3"/>
        </a:accent5>
        <a:accent6>
          <a:srgbClr val="95001D"/>
        </a:accent6>
        <a:hlink>
          <a:srgbClr val="006600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777777"/>
        </a:accent1>
        <a:accent2>
          <a:srgbClr val="A50021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95001D"/>
        </a:accent6>
        <a:hlink>
          <a:srgbClr val="006600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C4B484"/>
        </a:accent1>
        <a:accent2>
          <a:srgbClr val="A50021"/>
        </a:accent2>
        <a:accent3>
          <a:srgbClr val="AAAAAA"/>
        </a:accent3>
        <a:accent4>
          <a:srgbClr val="DADADA"/>
        </a:accent4>
        <a:accent5>
          <a:srgbClr val="DED6C2"/>
        </a:accent5>
        <a:accent6>
          <a:srgbClr val="95001D"/>
        </a:accent6>
        <a:hlink>
          <a:srgbClr val="006600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2019</Words>
  <Application>Microsoft Office PowerPoint</Application>
  <PresentationFormat>Widescreen</PresentationFormat>
  <Paragraphs>413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37</vt:i4>
      </vt:variant>
    </vt:vector>
  </HeadingPairs>
  <TitlesOfParts>
    <vt:vector size="55" baseType="lpstr">
      <vt:lpstr>Arial</vt:lpstr>
      <vt:lpstr>Arial Rounded MT Bold</vt:lpstr>
      <vt:lpstr>Bookman Old Style</vt:lpstr>
      <vt:lpstr>Calibri</vt:lpstr>
      <vt:lpstr>Calibri Light</vt:lpstr>
      <vt:lpstr>Century Gothic</vt:lpstr>
      <vt:lpstr>DIN-Black</vt:lpstr>
      <vt:lpstr>DIN-MediumItalic</vt:lpstr>
      <vt:lpstr>DIN-Regular</vt:lpstr>
      <vt:lpstr>Times New Roman</vt:lpstr>
      <vt:lpstr>Trebuchet MS</vt:lpstr>
      <vt:lpstr>Verdana</vt:lpstr>
      <vt:lpstr>Wingdings</vt:lpstr>
      <vt:lpstr>ZapfHumnst BT</vt:lpstr>
      <vt:lpstr>Tema do Office</vt:lpstr>
      <vt:lpstr>1_Tema do Office</vt:lpstr>
      <vt:lpstr>Office Theme</vt:lpstr>
      <vt:lpstr>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Debate Renda Fixa x Renda Variável</vt:lpstr>
      <vt:lpstr>Debate Renda Fixa x Renda Variável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PLURALIDADE DE INVESTIDORES</vt:lpstr>
      <vt:lpstr>Modelo de gestão de liquidez</vt:lpstr>
      <vt:lpstr>Apresentação do PowerPoint</vt:lpstr>
      <vt:lpstr>Modelo de Otimização de Rentabilidade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Paulo Di Blasi</cp:lastModifiedBy>
  <cp:revision>75</cp:revision>
  <dcterms:modified xsi:type="dcterms:W3CDTF">2019-06-24T16:14:09Z</dcterms:modified>
</cp:coreProperties>
</file>